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Default Extension="mp4" ContentType="video/mp4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78.xml" ContentType="application/vnd.openxmlformats-officedocument.presentationml.slide+xml"/>
  <Override PartName="/ppt/slides/slide77.xml" ContentType="application/vnd.openxmlformats-officedocument.presentationml.slide+xml"/>
  <Override PartName="/ppt/slides/slide76.xml" ContentType="application/vnd.openxmlformats-officedocument.presentationml.slide+xml"/>
  <Override PartName="/ppt/slides/slide75.xml" ContentType="application/vnd.openxmlformats-officedocument.presentationml.slide+xml"/>
  <Override PartName="/ppt/slides/slide74.xml" ContentType="application/vnd.openxmlformats-officedocument.presentationml.slide+xml"/>
  <Override PartName="/ppt/slides/slide10.xml" ContentType="application/vnd.openxmlformats-officedocument.presentationml.slide+xml"/>
  <Override PartName="/ppt/slides/slide72.xml" ContentType="application/vnd.openxmlformats-officedocument.presentationml.slide+xml"/>
  <Override PartName="/ppt/slides/slide71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8.xml" ContentType="application/vnd.openxmlformats-officedocument.presentationml.slide+xml"/>
  <Override PartName="/ppt/slides/slide87.xml" ContentType="application/vnd.openxmlformats-officedocument.presentationml.slide+xml"/>
  <Override PartName="/ppt/slides/slide86.xml" ContentType="application/vnd.openxmlformats-officedocument.presentationml.slide+xml"/>
  <Override PartName="/ppt/slides/slide85.xml" ContentType="application/vnd.openxmlformats-officedocument.presentationml.slide+xml"/>
  <Override PartName="/ppt/slides/slide84.xml" ContentType="application/vnd.openxmlformats-officedocument.presentationml.slide+xml"/>
  <Override PartName="/ppt/slides/slide83.xml" ContentType="application/vnd.openxmlformats-officedocument.presentationml.slide+xml"/>
  <Override PartName="/ppt/slides/slide82.xml" ContentType="application/vnd.openxmlformats-officedocument.presentationml.slide+xml"/>
  <Override PartName="/ppt/slides/slide70.xml" ContentType="application/vnd.openxmlformats-officedocument.presentationml.slide+xml"/>
  <Override PartName="/ppt/slides/slide73.xml" ContentType="application/vnd.openxmlformats-officedocument.presentationml.slide+xml"/>
  <Override PartName="/ppt/slides/slide68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slides/slide69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58.xml" ContentType="application/vnd.openxmlformats-officedocument.presentationml.slide+xml"/>
  <Override PartName="/ppt/slides/slide55.xml" ContentType="application/vnd.openxmlformats-officedocument.presentationml.slide+xml"/>
  <Override PartName="/ppt/slides/slide60.xml" ContentType="application/vnd.openxmlformats-officedocument.presentationml.slide+xml"/>
  <Override PartName="/ppt/slides/slide67.xml" ContentType="application/vnd.openxmlformats-officedocument.presentationml.slide+xml"/>
  <Override PartName="/ppt/slides/slide66.xml" ContentType="application/vnd.openxmlformats-officedocument.presentationml.slide+xml"/>
  <Override PartName="/ppt/slides/slide65.xml" ContentType="application/vnd.openxmlformats-officedocument.presentationml.slide+xml"/>
  <Override PartName="/ppt/slides/slide59.xml" ContentType="application/vnd.openxmlformats-officedocument.presentationml.slide+xml"/>
  <Override PartName="/ppt/slides/slide63.xml" ContentType="application/vnd.openxmlformats-officedocument.presentationml.slide+xml"/>
  <Override PartName="/ppt/slides/slide61.xml" ContentType="application/vnd.openxmlformats-officedocument.presentationml.slide+xml"/>
  <Override PartName="/ppt/slides/slide64.xml" ContentType="application/vnd.openxmlformats-officedocument.presentationml.slide+xml"/>
  <Override PartName="/ppt/slides/slide62.xml" ContentType="application/vnd.openxmlformats-officedocument.presentationml.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8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8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8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80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333" r:id="rId74"/>
    <p:sldId id="334" r:id="rId75"/>
    <p:sldId id="335" r:id="rId76"/>
    <p:sldId id="336" r:id="rId77"/>
    <p:sldId id="337" r:id="rId78"/>
    <p:sldId id="338" r:id="rId79"/>
    <p:sldId id="339" r:id="rId80"/>
    <p:sldId id="340" r:id="rId81"/>
    <p:sldId id="348" r:id="rId82"/>
    <p:sldId id="349" r:id="rId83"/>
    <p:sldId id="342" r:id="rId84"/>
    <p:sldId id="343" r:id="rId85"/>
    <p:sldId id="344" r:id="rId86"/>
    <p:sldId id="345" r:id="rId87"/>
    <p:sldId id="346" r:id="rId88"/>
    <p:sldId id="347" r:id="rId8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74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95" Type="http://schemas.openxmlformats.org/officeDocument/2006/relationships/customXml" Target="../customXml/item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9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customXml" Target="../customXml/item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483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5087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8942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2027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8454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8829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4268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3336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7534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9963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53293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7343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15896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56530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8180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45050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5153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03336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9688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7760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98290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64018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2018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24422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05362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64922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15651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9761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32154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96393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45510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69935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63109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6299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123723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7634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0738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664207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233451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01906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074879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68656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6436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64461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8130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35350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53256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023484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04278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511831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868415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04881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70806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659867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277017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0149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139003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805014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518959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579026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581074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931522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177520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19226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796529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484209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6153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96887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805670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903876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383821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819720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934503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049807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597453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285242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58443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0190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219358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789224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77538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572875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576081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066779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450886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991346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955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760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28600" y="192023"/>
            <a:ext cx="990600" cy="646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47" y="0"/>
            <a:ext cx="9128760" cy="68427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2442972" cy="8686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5/30/2014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5/30/2014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5/30/2014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5/30/2014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5/30/2014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28600" y="192023"/>
            <a:ext cx="990600" cy="6461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349" y="90957"/>
            <a:ext cx="8985300" cy="9988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92066"/>
            <a:ext cx="8072119" cy="3166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5940" y="6597144"/>
            <a:ext cx="70421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5/30/2014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99018" y="6465214"/>
            <a:ext cx="221615" cy="309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ce.org/files/pdf/katrina/teamdatareport1121.pdf" TargetMode="Externa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pet.wes.army.mil/" TargetMode="Externa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9.png"/><Relationship Id="rId4" Type="http://schemas.openxmlformats.org/officeDocument/2006/relationships/notesSlide" Target="../notesSlides/notesSlide8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80869" y="1611294"/>
            <a:ext cx="628777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ginee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ing,</a:t>
            </a:r>
            <a:r>
              <a:rPr sz="2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800" b="1" spc="-5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drolo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8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Geology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939" y="2895384"/>
            <a:ext cx="7975600" cy="879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D</a:t>
            </a:r>
            <a:r>
              <a:rPr sz="2400" b="1" spc="-15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M,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EM</a:t>
            </a:r>
            <a:r>
              <a:rPr sz="2400" b="1" spc="-10" dirty="0">
                <a:latin typeface="Arial"/>
                <a:cs typeface="Arial"/>
              </a:rPr>
              <a:t>B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15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KM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NT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15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D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V</a:t>
            </a:r>
            <a:r>
              <a:rPr sz="2400" b="1" spc="-15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E </a:t>
            </a:r>
            <a:r>
              <a:rPr sz="2400" b="1" spc="-10" dirty="0">
                <a:latin typeface="Arial"/>
                <a:cs typeface="Arial"/>
              </a:rPr>
              <a:t>S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10" dirty="0">
                <a:latin typeface="Arial"/>
                <a:cs typeface="Arial"/>
              </a:rPr>
              <a:t>F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-10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Y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spc="-19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T</a:t>
            </a:r>
            <a:r>
              <a:rPr sz="2400" b="1" spc="-10" dirty="0">
                <a:latin typeface="Arial"/>
                <a:cs typeface="Arial"/>
              </a:rPr>
              <a:t>U</a:t>
            </a:r>
            <a:r>
              <a:rPr sz="2400" b="1" dirty="0">
                <a:latin typeface="Arial"/>
                <a:cs typeface="Arial"/>
              </a:rPr>
              <a:t>R</a:t>
            </a:r>
            <a:r>
              <a:rPr sz="2400" b="1" spc="-15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S,</a:t>
            </a:r>
            <a:endParaRPr sz="2400">
              <a:latin typeface="Arial"/>
              <a:cs typeface="Arial"/>
            </a:endParaRPr>
          </a:p>
          <a:p>
            <a:pPr marL="1708785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latin typeface="Arial"/>
                <a:cs typeface="Arial"/>
              </a:rPr>
              <a:t>EMB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10" dirty="0">
                <a:latin typeface="Arial"/>
                <a:cs typeface="Arial"/>
              </a:rPr>
              <a:t>K</a:t>
            </a:r>
            <a:r>
              <a:rPr sz="2400" b="1" dirty="0">
                <a:latin typeface="Arial"/>
                <a:cs typeface="Arial"/>
              </a:rPr>
              <a:t>ED</a:t>
            </a:r>
            <a:r>
              <a:rPr sz="2400" b="1" spc="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</a:t>
            </a:r>
            <a:r>
              <a:rPr sz="2400" b="1" spc="-60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ORM</a:t>
            </a:r>
            <a:r>
              <a:rPr sz="2400" b="1" spc="-125" dirty="0">
                <a:latin typeface="Arial"/>
                <a:cs typeface="Arial"/>
              </a:rPr>
              <a:t>W</a:t>
            </a:r>
            <a:r>
              <a:rPr sz="2400" b="1" spc="-185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TER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PONDS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3496" rIns="0" bIns="0" rtlCol="0">
            <a:spAutoFit/>
          </a:bodyPr>
          <a:lstStyle/>
          <a:p>
            <a:pPr marL="6565900">
              <a:lnSpc>
                <a:spcPct val="100000"/>
              </a:lnSpc>
            </a:pPr>
            <a:r>
              <a:rPr sz="2000" b="0" spc="-165" dirty="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2000" b="0" dirty="0">
                <a:solidFill>
                  <a:srgbClr val="FFFF00"/>
                </a:solidFill>
                <a:latin typeface="Calibri"/>
                <a:cs typeface="Calibri"/>
              </a:rPr>
              <a:t>aum </a:t>
            </a:r>
            <a:r>
              <a:rPr sz="2000" b="0" spc="-5" dirty="0">
                <a:solidFill>
                  <a:srgbClr val="FFFF00"/>
                </a:solidFill>
                <a:latin typeface="Calibri"/>
                <a:cs typeface="Calibri"/>
              </a:rPr>
              <a:t>Sauk</a:t>
            </a:r>
            <a:r>
              <a:rPr sz="2000" b="0" dirty="0">
                <a:solidFill>
                  <a:srgbClr val="FFFF00"/>
                </a:solidFill>
                <a:latin typeface="Calibri"/>
                <a:cs typeface="Calibri"/>
              </a:rPr>
              <a:t>, 20</a:t>
            </a:r>
            <a:r>
              <a:rPr sz="2000" b="0" spc="5" dirty="0">
                <a:solidFill>
                  <a:srgbClr val="FFFF00"/>
                </a:solidFill>
                <a:latin typeface="Calibri"/>
                <a:cs typeface="Calibri"/>
              </a:rPr>
              <a:t>0</a:t>
            </a:r>
            <a:r>
              <a:rPr sz="2000" b="0" dirty="0">
                <a:solidFill>
                  <a:srgbClr val="FFFF00"/>
                </a:solidFill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62343" y="6356603"/>
            <a:ext cx="2278379" cy="501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09029" y="6474586"/>
            <a:ext cx="196532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So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ce: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Ame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enUE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7620"/>
            <a:ext cx="7780020" cy="7894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34340"/>
            <a:ext cx="3285744" cy="7894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947" rIns="0" bIns="0" rtlCol="0">
            <a:spAutoFit/>
          </a:bodyPr>
          <a:lstStyle/>
          <a:p>
            <a:pPr marL="132080">
              <a:lnSpc>
                <a:spcPct val="100000"/>
              </a:lnSpc>
            </a:pPr>
            <a:r>
              <a:rPr sz="2800" b="0" spc="-215" dirty="0">
                <a:latin typeface="Calibri"/>
                <a:cs typeface="Calibri"/>
              </a:rPr>
              <a:t>T</a:t>
            </a:r>
            <a:r>
              <a:rPr sz="2800" b="0" spc="-20" dirty="0">
                <a:latin typeface="Calibri"/>
                <a:cs typeface="Calibri"/>
              </a:rPr>
              <a:t>aum</a:t>
            </a:r>
            <a:r>
              <a:rPr sz="2800" b="0" spc="-5" dirty="0">
                <a:latin typeface="Calibri"/>
                <a:cs typeface="Calibri"/>
              </a:rPr>
              <a:t> </a:t>
            </a:r>
            <a:r>
              <a:rPr sz="2800" b="0" spc="-20" dirty="0">
                <a:latin typeface="Calibri"/>
                <a:cs typeface="Calibri"/>
              </a:rPr>
              <a:t>Sau</a:t>
            </a:r>
            <a:r>
              <a:rPr sz="2800" b="0" spc="-15" dirty="0">
                <a:latin typeface="Calibri"/>
                <a:cs typeface="Calibri"/>
              </a:rPr>
              <a:t>k</a:t>
            </a:r>
            <a:r>
              <a:rPr sz="2800" b="0" spc="10" dirty="0">
                <a:latin typeface="Calibri"/>
                <a:cs typeface="Calibri"/>
              </a:rPr>
              <a:t> </a:t>
            </a:r>
            <a:r>
              <a:rPr sz="2800" b="0" spc="-25" dirty="0">
                <a:latin typeface="Calibri"/>
                <a:cs typeface="Calibri"/>
              </a:rPr>
              <a:t>Dam</a:t>
            </a:r>
            <a:r>
              <a:rPr sz="2800" b="0" spc="10" dirty="0">
                <a:latin typeface="Calibri"/>
                <a:cs typeface="Calibri"/>
              </a:rPr>
              <a:t> </a:t>
            </a:r>
            <a:r>
              <a:rPr sz="2800" b="0" spc="-75" dirty="0">
                <a:latin typeface="Calibri"/>
                <a:cs typeface="Calibri"/>
              </a:rPr>
              <a:t>F</a:t>
            </a:r>
            <a:r>
              <a:rPr sz="2800" b="0" dirty="0">
                <a:latin typeface="Calibri"/>
                <a:cs typeface="Calibri"/>
              </a:rPr>
              <a:t>ai</a:t>
            </a:r>
            <a:r>
              <a:rPr sz="2800" b="0" spc="-10" dirty="0">
                <a:latin typeface="Calibri"/>
                <a:cs typeface="Calibri"/>
              </a:rPr>
              <a:t>l</a:t>
            </a:r>
            <a:r>
              <a:rPr sz="2800" b="0" spc="-20" dirty="0">
                <a:latin typeface="Calibri"/>
                <a:cs typeface="Calibri"/>
              </a:rPr>
              <a:t>u</a:t>
            </a:r>
            <a:r>
              <a:rPr sz="2800" b="0" spc="-55" dirty="0">
                <a:latin typeface="Calibri"/>
                <a:cs typeface="Calibri"/>
              </a:rPr>
              <a:t>r</a:t>
            </a:r>
            <a:r>
              <a:rPr sz="2800" b="0" spc="-15" dirty="0">
                <a:latin typeface="Calibri"/>
                <a:cs typeface="Calibri"/>
              </a:rPr>
              <a:t>e,</a:t>
            </a:r>
            <a:r>
              <a:rPr sz="2800" b="0" spc="5" dirty="0">
                <a:latin typeface="Calibri"/>
                <a:cs typeface="Calibri"/>
              </a:rPr>
              <a:t> </a:t>
            </a:r>
            <a:r>
              <a:rPr sz="2800" b="0" spc="-65" dirty="0">
                <a:latin typeface="Calibri"/>
                <a:cs typeface="Calibri"/>
              </a:rPr>
              <a:t>R</a:t>
            </a:r>
            <a:r>
              <a:rPr sz="2800" b="0" spc="-30" dirty="0">
                <a:latin typeface="Calibri"/>
                <a:cs typeface="Calibri"/>
              </a:rPr>
              <a:t>e</a:t>
            </a:r>
            <a:r>
              <a:rPr sz="2800" b="0" spc="-15" dirty="0">
                <a:latin typeface="Calibri"/>
                <a:cs typeface="Calibri"/>
              </a:rPr>
              <a:t>y</a:t>
            </a:r>
            <a:r>
              <a:rPr sz="2800" b="0" spc="-30" dirty="0">
                <a:latin typeface="Calibri"/>
                <a:cs typeface="Calibri"/>
              </a:rPr>
              <a:t>n</a:t>
            </a:r>
            <a:r>
              <a:rPr sz="2800" b="0" spc="-5" dirty="0">
                <a:latin typeface="Calibri"/>
                <a:cs typeface="Calibri"/>
              </a:rPr>
              <a:t>ol</a:t>
            </a:r>
            <a:r>
              <a:rPr sz="2800" b="0" spc="-10" dirty="0">
                <a:latin typeface="Calibri"/>
                <a:cs typeface="Calibri"/>
              </a:rPr>
              <a:t>d</a:t>
            </a:r>
            <a:r>
              <a:rPr sz="2800" b="0" spc="-15" dirty="0">
                <a:latin typeface="Calibri"/>
                <a:cs typeface="Calibri"/>
              </a:rPr>
              <a:t>s</a:t>
            </a:r>
            <a:r>
              <a:rPr sz="2800" b="0" spc="20" dirty="0">
                <a:latin typeface="Calibri"/>
                <a:cs typeface="Calibri"/>
              </a:rPr>
              <a:t> </a:t>
            </a:r>
            <a:r>
              <a:rPr sz="2800" b="0" spc="-5" dirty="0">
                <a:latin typeface="Calibri"/>
                <a:cs typeface="Calibri"/>
              </a:rPr>
              <a:t>Cou</a:t>
            </a:r>
            <a:r>
              <a:rPr sz="2800" b="0" spc="-40" dirty="0">
                <a:latin typeface="Calibri"/>
                <a:cs typeface="Calibri"/>
              </a:rPr>
              <a:t>n</a:t>
            </a:r>
            <a:r>
              <a:rPr sz="2800" b="0" spc="-10" dirty="0">
                <a:latin typeface="Calibri"/>
                <a:cs typeface="Calibri"/>
              </a:rPr>
              <a:t>t</a:t>
            </a:r>
            <a:r>
              <a:rPr sz="2800" b="0" spc="-229" dirty="0">
                <a:latin typeface="Calibri"/>
                <a:cs typeface="Calibri"/>
              </a:rPr>
              <a:t>y</a:t>
            </a:r>
            <a:r>
              <a:rPr sz="2800" b="0" spc="-10" dirty="0">
                <a:latin typeface="Calibri"/>
                <a:cs typeface="Calibri"/>
              </a:rPr>
              <a:t>,</a:t>
            </a:r>
            <a:r>
              <a:rPr sz="2800" b="0" spc="30" dirty="0">
                <a:latin typeface="Calibri"/>
                <a:cs typeface="Calibri"/>
              </a:rPr>
              <a:t> </a:t>
            </a:r>
            <a:r>
              <a:rPr sz="2800" b="0" spc="-25" dirty="0">
                <a:latin typeface="Calibri"/>
                <a:cs typeface="Calibri"/>
              </a:rPr>
              <a:t>M</a:t>
            </a:r>
            <a:r>
              <a:rPr sz="2800" b="0" spc="-20" dirty="0">
                <a:latin typeface="Calibri"/>
                <a:cs typeface="Calibri"/>
              </a:rPr>
              <a:t>issou</a:t>
            </a:r>
            <a:r>
              <a:rPr sz="2800" b="0" spc="-25" dirty="0">
                <a:latin typeface="Calibri"/>
                <a:cs typeface="Calibri"/>
              </a:rPr>
              <a:t>r</a:t>
            </a:r>
            <a:r>
              <a:rPr sz="2800" b="0" dirty="0">
                <a:latin typeface="Calibri"/>
                <a:cs typeface="Calibri"/>
              </a:rPr>
              <a:t>i</a:t>
            </a:r>
            <a:endParaRPr sz="2800">
              <a:latin typeface="Calibri"/>
              <a:cs typeface="Calibri"/>
            </a:endParaRPr>
          </a:p>
          <a:p>
            <a:pPr marL="132080">
              <a:lnSpc>
                <a:spcPct val="100000"/>
              </a:lnSpc>
            </a:pPr>
            <a:r>
              <a:rPr sz="2800" b="0" spc="-25" dirty="0">
                <a:latin typeface="Calibri"/>
                <a:cs typeface="Calibri"/>
              </a:rPr>
              <a:t>Decembe</a:t>
            </a:r>
            <a:r>
              <a:rPr sz="2800" b="0" spc="-10" dirty="0">
                <a:latin typeface="Calibri"/>
                <a:cs typeface="Calibri"/>
              </a:rPr>
              <a:t>r</a:t>
            </a:r>
            <a:r>
              <a:rPr sz="2800" b="0" spc="10" dirty="0">
                <a:latin typeface="Calibri"/>
                <a:cs typeface="Calibri"/>
              </a:rPr>
              <a:t> </a:t>
            </a:r>
            <a:r>
              <a:rPr sz="2800" b="0" spc="-15" dirty="0">
                <a:latin typeface="Calibri"/>
                <a:cs typeface="Calibri"/>
              </a:rPr>
              <a:t>14,</a:t>
            </a:r>
            <a:r>
              <a:rPr sz="2800" b="0" spc="15" dirty="0">
                <a:latin typeface="Calibri"/>
                <a:cs typeface="Calibri"/>
              </a:rPr>
              <a:t> </a:t>
            </a:r>
            <a:r>
              <a:rPr sz="2800" b="0" spc="-15" dirty="0">
                <a:latin typeface="Calibri"/>
                <a:cs typeface="Calibri"/>
              </a:rPr>
              <a:t>2005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3496" rIns="0" bIns="0" rtlCol="0">
            <a:spAutoFit/>
          </a:bodyPr>
          <a:lstStyle/>
          <a:p>
            <a:pPr marL="6565900">
              <a:lnSpc>
                <a:spcPct val="100000"/>
              </a:lnSpc>
            </a:pPr>
            <a:r>
              <a:rPr sz="2000" b="0" spc="-165" dirty="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2000" b="0" dirty="0">
                <a:solidFill>
                  <a:srgbClr val="FFFF00"/>
                </a:solidFill>
                <a:latin typeface="Calibri"/>
                <a:cs typeface="Calibri"/>
              </a:rPr>
              <a:t>aum </a:t>
            </a:r>
            <a:r>
              <a:rPr sz="2000" b="0" spc="-5" dirty="0">
                <a:solidFill>
                  <a:srgbClr val="FFFF00"/>
                </a:solidFill>
                <a:latin typeface="Calibri"/>
                <a:cs typeface="Calibri"/>
              </a:rPr>
              <a:t>Sauk</a:t>
            </a:r>
            <a:r>
              <a:rPr sz="2000" b="0" dirty="0">
                <a:solidFill>
                  <a:srgbClr val="FFFF00"/>
                </a:solidFill>
                <a:latin typeface="Calibri"/>
                <a:cs typeface="Calibri"/>
              </a:rPr>
              <a:t>, 20</a:t>
            </a:r>
            <a:r>
              <a:rPr sz="2000" b="0" spc="5" dirty="0">
                <a:solidFill>
                  <a:srgbClr val="FFFF00"/>
                </a:solidFill>
                <a:latin typeface="Calibri"/>
                <a:cs typeface="Calibri"/>
              </a:rPr>
              <a:t>0</a:t>
            </a:r>
            <a:r>
              <a:rPr sz="2000" b="0" dirty="0">
                <a:solidFill>
                  <a:srgbClr val="FFFF00"/>
                </a:solidFill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432" y="2487167"/>
            <a:ext cx="9116567" cy="1624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810"/>
            <a:ext cx="9144000" cy="68381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5238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9144000" y="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67658" y="4233798"/>
            <a:ext cx="671830" cy="620395"/>
          </a:xfrm>
          <a:custGeom>
            <a:avLst/>
            <a:gdLst/>
            <a:ahLst/>
            <a:cxnLst/>
            <a:rect l="l" t="t" r="r" b="b"/>
            <a:pathLst>
              <a:path w="671829" h="620395">
                <a:moveTo>
                  <a:pt x="102488" y="0"/>
                </a:moveTo>
                <a:lnTo>
                  <a:pt x="0" y="112775"/>
                </a:lnTo>
                <a:lnTo>
                  <a:pt x="465327" y="535558"/>
                </a:lnTo>
                <a:lnTo>
                  <a:pt x="414019" y="591946"/>
                </a:lnTo>
                <a:lnTo>
                  <a:pt x="671702" y="620013"/>
                </a:lnTo>
                <a:lnTo>
                  <a:pt x="630710" y="422656"/>
                </a:lnTo>
                <a:lnTo>
                  <a:pt x="567816" y="422656"/>
                </a:lnTo>
                <a:lnTo>
                  <a:pt x="102488" y="0"/>
                </a:lnTo>
                <a:close/>
              </a:path>
              <a:path w="671829" h="620395">
                <a:moveTo>
                  <a:pt x="618997" y="366268"/>
                </a:moveTo>
                <a:lnTo>
                  <a:pt x="567816" y="422656"/>
                </a:lnTo>
                <a:lnTo>
                  <a:pt x="630710" y="422656"/>
                </a:lnTo>
                <a:lnTo>
                  <a:pt x="618997" y="36626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67658" y="4233798"/>
            <a:ext cx="671830" cy="620395"/>
          </a:xfrm>
          <a:custGeom>
            <a:avLst/>
            <a:gdLst/>
            <a:ahLst/>
            <a:cxnLst/>
            <a:rect l="l" t="t" r="r" b="b"/>
            <a:pathLst>
              <a:path w="671829" h="620395">
                <a:moveTo>
                  <a:pt x="102488" y="0"/>
                </a:moveTo>
                <a:lnTo>
                  <a:pt x="567816" y="422656"/>
                </a:lnTo>
                <a:lnTo>
                  <a:pt x="618997" y="366268"/>
                </a:lnTo>
                <a:lnTo>
                  <a:pt x="671702" y="620013"/>
                </a:lnTo>
                <a:lnTo>
                  <a:pt x="414019" y="591946"/>
                </a:lnTo>
                <a:lnTo>
                  <a:pt x="465327" y="535558"/>
                </a:lnTo>
                <a:lnTo>
                  <a:pt x="0" y="112775"/>
                </a:lnTo>
                <a:lnTo>
                  <a:pt x="102488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144648" y="4038219"/>
            <a:ext cx="20358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CC0000"/>
                </a:solidFill>
                <a:latin typeface="Calibri"/>
                <a:cs typeface="Calibri"/>
              </a:rPr>
              <a:t>UNI</a:t>
            </a:r>
            <a:r>
              <a:rPr sz="1800" b="1" spc="-20" dirty="0">
                <a:solidFill>
                  <a:srgbClr val="CC0000"/>
                </a:solidFill>
                <a:latin typeface="Calibri"/>
                <a:cs typeface="Calibri"/>
              </a:rPr>
              <a:t>S</a:t>
            </a:r>
            <a:r>
              <a:rPr sz="1800" b="1" spc="-5" dirty="0">
                <a:solidFill>
                  <a:srgbClr val="CC0000"/>
                </a:solidFill>
                <a:latin typeface="Calibri"/>
                <a:cs typeface="Calibri"/>
              </a:rPr>
              <a:t>T</a:t>
            </a:r>
            <a:r>
              <a:rPr sz="1800" b="1" spc="-10" dirty="0">
                <a:solidFill>
                  <a:srgbClr val="CC0000"/>
                </a:solidFill>
                <a:latin typeface="Calibri"/>
                <a:cs typeface="Calibri"/>
              </a:rPr>
              <a:t>R</a:t>
            </a:r>
            <a:r>
              <a:rPr sz="1800" b="1" spc="-15" dirty="0">
                <a:solidFill>
                  <a:srgbClr val="CC0000"/>
                </a:solidFill>
                <a:latin typeface="Calibri"/>
                <a:cs typeface="Calibri"/>
              </a:rPr>
              <a:t>UT ASSEMB</a:t>
            </a:r>
            <a:r>
              <a:rPr sz="1800" b="1" spc="-175" dirty="0">
                <a:solidFill>
                  <a:srgbClr val="CC0000"/>
                </a:solidFill>
                <a:latin typeface="Calibri"/>
                <a:cs typeface="Calibri"/>
              </a:rPr>
              <a:t>L</a:t>
            </a:r>
            <a:r>
              <a:rPr sz="1800" b="1" spc="-10" dirty="0">
                <a:solidFill>
                  <a:srgbClr val="CC0000"/>
                </a:solidFill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>
              <a:lnSpc>
                <a:spcPct val="100000"/>
              </a:lnSpc>
            </a:pP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So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u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ce: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55" dirty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aul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Riz</a:t>
            </a:r>
            <a:r>
              <a:rPr sz="2000" b="0" spc="-50" dirty="0">
                <a:solidFill>
                  <a:srgbClr val="000000"/>
                </a:solidFill>
                <a:latin typeface="Calibri"/>
                <a:cs typeface="Calibri"/>
              </a:rPr>
              <a:t>z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&amp;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Associ</a:t>
            </a:r>
            <a:r>
              <a:rPr sz="2000" b="0" spc="-35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es</a:t>
            </a:r>
            <a:r>
              <a:rPr sz="20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35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eport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4476" y="6268211"/>
            <a:ext cx="3049523" cy="5897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20384" y="6294118"/>
            <a:ext cx="2578608" cy="5135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251828" y="6401053"/>
            <a:ext cx="229552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ho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vid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fm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19" y="30480"/>
            <a:ext cx="6662928" cy="4456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47188" y="2525267"/>
            <a:ext cx="6492240" cy="43327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17715"/>
            <a:ext cx="9129968" cy="56402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1627" y="18288"/>
            <a:ext cx="3400044" cy="1341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79192" y="18288"/>
            <a:ext cx="6355080" cy="13411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2478" rIns="0" bIns="0" rtlCol="0">
            <a:spAutoFit/>
          </a:bodyPr>
          <a:lstStyle/>
          <a:p>
            <a:pPr marL="368935">
              <a:lnSpc>
                <a:spcPct val="100000"/>
              </a:lnSpc>
            </a:pPr>
            <a:r>
              <a:rPr sz="4800" spc="-150" dirty="0">
                <a:solidFill>
                  <a:srgbClr val="FFFF00"/>
                </a:solidFill>
                <a:latin typeface="Calibri"/>
                <a:cs typeface="Calibri"/>
              </a:rPr>
              <a:t>F</a:t>
            </a:r>
            <a:r>
              <a:rPr sz="4800" spc="-20" dirty="0">
                <a:solidFill>
                  <a:srgbClr val="FFFF00"/>
                </a:solidFill>
                <a:latin typeface="Calibri"/>
                <a:cs typeface="Calibri"/>
              </a:rPr>
              <a:t>ailu</a:t>
            </a:r>
            <a:r>
              <a:rPr sz="4800" spc="-70" dirty="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sz="4800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4800" spc="-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4800" spc="-70" dirty="0">
                <a:solidFill>
                  <a:srgbClr val="FFFF00"/>
                </a:solidFill>
                <a:latin typeface="Calibri"/>
                <a:cs typeface="Calibri"/>
              </a:rPr>
              <a:t>B</a:t>
            </a:r>
            <a:r>
              <a:rPr sz="4800" spc="-25" dirty="0">
                <a:solidFill>
                  <a:srgbClr val="FFFF00"/>
                </a:solidFill>
                <a:latin typeface="Calibri"/>
                <a:cs typeface="Calibri"/>
              </a:rPr>
              <a:t>y</a:t>
            </a:r>
            <a:r>
              <a:rPr sz="4800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4800" spc="-30" dirty="0">
                <a:solidFill>
                  <a:srgbClr val="FFFF00"/>
                </a:solidFill>
                <a:latin typeface="Calibri"/>
                <a:cs typeface="Calibri"/>
              </a:rPr>
              <a:t>Un</a:t>
            </a:r>
            <a:r>
              <a:rPr sz="4800" spc="-50" dirty="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sz="4800" spc="-30" dirty="0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sz="4800" spc="-80" dirty="0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sz="4800" dirty="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4800" spc="-60" dirty="0">
                <a:solidFill>
                  <a:srgbClr val="FFFF00"/>
                </a:solidFill>
                <a:latin typeface="Calibri"/>
                <a:cs typeface="Calibri"/>
              </a:rPr>
              <a:t>r</a:t>
            </a:r>
            <a:r>
              <a:rPr sz="4800" spc="-20" dirty="0">
                <a:solidFill>
                  <a:srgbClr val="FFFF00"/>
                </a:solidFill>
                <a:latin typeface="Calibri"/>
                <a:cs typeface="Calibri"/>
              </a:rPr>
              <a:t>oll</a:t>
            </a:r>
            <a:r>
              <a:rPr sz="4800" spc="-45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4800" spc="-30" dirty="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sz="480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4800" spc="-25" dirty="0">
                <a:solidFill>
                  <a:srgbClr val="FFFF00"/>
                </a:solidFill>
                <a:latin typeface="Calibri"/>
                <a:cs typeface="Calibri"/>
              </a:rPr>
              <a:t>Seep</a:t>
            </a:r>
            <a:r>
              <a:rPr sz="4800" spc="-45" dirty="0">
                <a:solidFill>
                  <a:srgbClr val="FFFF00"/>
                </a:solidFill>
                <a:latin typeface="Calibri"/>
                <a:cs typeface="Calibri"/>
              </a:rPr>
              <a:t>ag</a:t>
            </a:r>
            <a:r>
              <a:rPr sz="4800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349" y="90957"/>
            <a:ext cx="2075180" cy="998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310" dirty="0">
                <a:solidFill>
                  <a:srgbClr val="009999"/>
                </a:solidFill>
                <a:latin typeface="Calibri"/>
                <a:cs typeface="Calibri"/>
              </a:rPr>
              <a:t>T</a:t>
            </a:r>
            <a:r>
              <a:rPr sz="3600" b="1" spc="-30" dirty="0">
                <a:solidFill>
                  <a:srgbClr val="009999"/>
                </a:solidFill>
                <a:latin typeface="Calibri"/>
                <a:cs typeface="Calibri"/>
              </a:rPr>
              <a:t>e</a:t>
            </a:r>
            <a:r>
              <a:rPr sz="3600" b="1" spc="-55" dirty="0">
                <a:solidFill>
                  <a:srgbClr val="009999"/>
                </a:solidFill>
                <a:latin typeface="Calibri"/>
                <a:cs typeface="Calibri"/>
              </a:rPr>
              <a:t>t</a:t>
            </a:r>
            <a:r>
              <a:rPr sz="3600" b="1" spc="-20" dirty="0">
                <a:solidFill>
                  <a:srgbClr val="009999"/>
                </a:solidFill>
                <a:latin typeface="Calibri"/>
                <a:cs typeface="Calibri"/>
              </a:rPr>
              <a:t>on</a:t>
            </a:r>
            <a:r>
              <a:rPr sz="3600" b="1" dirty="0">
                <a:solidFill>
                  <a:srgbClr val="009999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009999"/>
                </a:solidFill>
                <a:latin typeface="Calibri"/>
                <a:cs typeface="Calibri"/>
              </a:rPr>
              <a:t>Dam</a:t>
            </a:r>
            <a:endParaRPr sz="3600">
              <a:latin typeface="Calibri"/>
              <a:cs typeface="Calibri"/>
            </a:endParaRPr>
          </a:p>
          <a:p>
            <a:pPr marL="222885">
              <a:lnSpc>
                <a:spcPct val="100000"/>
              </a:lnSpc>
              <a:spcBef>
                <a:spcPts val="740"/>
              </a:spcBef>
            </a:pPr>
            <a:r>
              <a:rPr sz="2800" b="1" spc="-20" dirty="0">
                <a:latin typeface="Calibri"/>
                <a:cs typeface="Calibri"/>
              </a:rPr>
              <a:t>Jun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5</a:t>
            </a:r>
            <a:r>
              <a:rPr sz="2800" b="1" spc="-10" dirty="0">
                <a:latin typeface="Calibri"/>
                <a:cs typeface="Calibri"/>
              </a:rPr>
              <a:t>,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1976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10354" y="281203"/>
            <a:ext cx="3985895" cy="660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35"/>
              </a:lnSpc>
            </a:pPr>
            <a:r>
              <a:rPr sz="2400" b="1" spc="-5" dirty="0">
                <a:latin typeface="Calibri"/>
                <a:cs typeface="Calibri"/>
              </a:rPr>
              <a:t>Clea</a:t>
            </a:r>
            <a:r>
              <a:rPr sz="2400" b="1" dirty="0">
                <a:latin typeface="Calibri"/>
                <a:cs typeface="Calibri"/>
              </a:rPr>
              <a:t>r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90" dirty="0">
                <a:latin typeface="Calibri"/>
                <a:cs typeface="Calibri"/>
              </a:rPr>
              <a:t>W</a:t>
            </a:r>
            <a:r>
              <a:rPr sz="2400" b="1" spc="-25" dirty="0">
                <a:latin typeface="Calibri"/>
                <a:cs typeface="Calibri"/>
              </a:rPr>
              <a:t>a</a:t>
            </a:r>
            <a:r>
              <a:rPr sz="2400" b="1" spc="-30" dirty="0">
                <a:latin typeface="Calibri"/>
                <a:cs typeface="Calibri"/>
              </a:rPr>
              <a:t>t</a:t>
            </a:r>
            <a:r>
              <a:rPr sz="2400" b="1" spc="-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r Spri</a:t>
            </a:r>
            <a:r>
              <a:rPr sz="2400" b="1" spc="-15" dirty="0">
                <a:latin typeface="Calibri"/>
                <a:cs typeface="Calibri"/>
              </a:rPr>
              <a:t>n</a:t>
            </a:r>
            <a:r>
              <a:rPr sz="2400" b="1" spc="-5" dirty="0">
                <a:latin typeface="Calibri"/>
                <a:cs typeface="Calibri"/>
              </a:rPr>
              <a:t>g</a:t>
            </a:r>
            <a:r>
              <a:rPr sz="2400" b="1" dirty="0">
                <a:latin typeface="Calibri"/>
                <a:cs typeface="Calibri"/>
              </a:rPr>
              <a:t>s </a:t>
            </a:r>
            <a:r>
              <a:rPr sz="2400" b="1" spc="-5" dirty="0">
                <a:latin typeface="Calibri"/>
                <a:cs typeface="Calibri"/>
              </a:rPr>
              <a:t>f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om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Joi</a:t>
            </a:r>
            <a:r>
              <a:rPr sz="2400" b="1" spc="-35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ts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35"/>
              </a:lnSpc>
            </a:pPr>
            <a:r>
              <a:rPr sz="2400" b="1" spc="-10" dirty="0">
                <a:latin typeface="Calibri"/>
                <a:cs typeface="Calibri"/>
              </a:rPr>
              <a:t>In </a:t>
            </a:r>
            <a:r>
              <a:rPr sz="2400" b="1" spc="-50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o</a:t>
            </a:r>
            <a:r>
              <a:rPr sz="2400" b="1" spc="5" dirty="0">
                <a:latin typeface="Calibri"/>
                <a:cs typeface="Calibri"/>
              </a:rPr>
              <a:t>c</a:t>
            </a:r>
            <a:r>
              <a:rPr sz="2400" b="1" spc="-15" dirty="0">
                <a:latin typeface="Calibri"/>
                <a:cs typeface="Calibri"/>
              </a:rPr>
              <a:t>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72561" y="525780"/>
            <a:ext cx="1059180" cy="2218690"/>
          </a:xfrm>
          <a:custGeom>
            <a:avLst/>
            <a:gdLst/>
            <a:ahLst/>
            <a:cxnLst/>
            <a:rect l="l" t="t" r="r" b="b"/>
            <a:pathLst>
              <a:path w="1059179" h="2218690">
                <a:moveTo>
                  <a:pt x="4952" y="2088769"/>
                </a:moveTo>
                <a:lnTo>
                  <a:pt x="0" y="2218182"/>
                </a:lnTo>
                <a:lnTo>
                  <a:pt x="32989" y="2146808"/>
                </a:lnTo>
                <a:lnTo>
                  <a:pt x="28956" y="2146808"/>
                </a:lnTo>
                <a:lnTo>
                  <a:pt x="6604" y="2141474"/>
                </a:lnTo>
                <a:lnTo>
                  <a:pt x="11976" y="2119087"/>
                </a:lnTo>
                <a:lnTo>
                  <a:pt x="4952" y="2088769"/>
                </a:lnTo>
                <a:close/>
              </a:path>
              <a:path w="1059179" h="2218690">
                <a:moveTo>
                  <a:pt x="34324" y="2124436"/>
                </a:moveTo>
                <a:lnTo>
                  <a:pt x="17780" y="2144141"/>
                </a:lnTo>
                <a:lnTo>
                  <a:pt x="28956" y="2146808"/>
                </a:lnTo>
                <a:lnTo>
                  <a:pt x="34324" y="2124436"/>
                </a:lnTo>
                <a:close/>
              </a:path>
              <a:path w="1059179" h="2218690">
                <a:moveTo>
                  <a:pt x="54356" y="2100580"/>
                </a:moveTo>
                <a:lnTo>
                  <a:pt x="34324" y="2124436"/>
                </a:lnTo>
                <a:lnTo>
                  <a:pt x="28956" y="2146808"/>
                </a:lnTo>
                <a:lnTo>
                  <a:pt x="32989" y="2146808"/>
                </a:lnTo>
                <a:lnTo>
                  <a:pt x="54356" y="2100580"/>
                </a:lnTo>
                <a:close/>
              </a:path>
              <a:path w="1059179" h="2218690">
                <a:moveTo>
                  <a:pt x="11976" y="2119087"/>
                </a:moveTo>
                <a:lnTo>
                  <a:pt x="6604" y="2141474"/>
                </a:lnTo>
                <a:lnTo>
                  <a:pt x="17780" y="2144141"/>
                </a:lnTo>
                <a:lnTo>
                  <a:pt x="11976" y="2119087"/>
                </a:lnTo>
                <a:close/>
              </a:path>
              <a:path w="1059179" h="2218690">
                <a:moveTo>
                  <a:pt x="1059179" y="0"/>
                </a:moveTo>
                <a:lnTo>
                  <a:pt x="524255" y="0"/>
                </a:lnTo>
                <a:lnTo>
                  <a:pt x="519684" y="3683"/>
                </a:lnTo>
                <a:lnTo>
                  <a:pt x="518413" y="8762"/>
                </a:lnTo>
                <a:lnTo>
                  <a:pt x="11976" y="2119087"/>
                </a:lnTo>
                <a:lnTo>
                  <a:pt x="17780" y="2144141"/>
                </a:lnTo>
                <a:lnTo>
                  <a:pt x="34324" y="2124436"/>
                </a:lnTo>
                <a:lnTo>
                  <a:pt x="538663" y="22860"/>
                </a:lnTo>
                <a:lnTo>
                  <a:pt x="529589" y="22860"/>
                </a:lnTo>
                <a:lnTo>
                  <a:pt x="540765" y="14097"/>
                </a:lnTo>
                <a:lnTo>
                  <a:pt x="1059179" y="14097"/>
                </a:lnTo>
                <a:lnTo>
                  <a:pt x="1059179" y="0"/>
                </a:lnTo>
                <a:close/>
              </a:path>
              <a:path w="1059179" h="2218690">
                <a:moveTo>
                  <a:pt x="540765" y="14097"/>
                </a:moveTo>
                <a:lnTo>
                  <a:pt x="529589" y="22860"/>
                </a:lnTo>
                <a:lnTo>
                  <a:pt x="538663" y="22860"/>
                </a:lnTo>
                <a:lnTo>
                  <a:pt x="540765" y="14097"/>
                </a:lnTo>
                <a:close/>
              </a:path>
              <a:path w="1059179" h="2218690">
                <a:moveTo>
                  <a:pt x="1059179" y="14097"/>
                </a:moveTo>
                <a:lnTo>
                  <a:pt x="540765" y="14097"/>
                </a:lnTo>
                <a:lnTo>
                  <a:pt x="538663" y="22860"/>
                </a:lnTo>
                <a:lnTo>
                  <a:pt x="1059179" y="22860"/>
                </a:lnTo>
                <a:lnTo>
                  <a:pt x="1059179" y="140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17975" y="2071242"/>
            <a:ext cx="232410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20" dirty="0">
                <a:latin typeface="Calibri"/>
                <a:cs typeface="Calibri"/>
              </a:rPr>
              <a:t>H</a:t>
            </a:r>
            <a:r>
              <a:rPr sz="2400" b="1" spc="-40" dirty="0">
                <a:latin typeface="Calibri"/>
                <a:cs typeface="Calibri"/>
              </a:rPr>
              <a:t>y</a:t>
            </a:r>
            <a:r>
              <a:rPr sz="2400" b="1" dirty="0">
                <a:latin typeface="Calibri"/>
                <a:cs typeface="Calibri"/>
              </a:rPr>
              <a:t>d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spc="-15" dirty="0">
                <a:latin typeface="Calibri"/>
                <a:cs typeface="Calibri"/>
              </a:rPr>
              <a:t>opo</a:t>
            </a:r>
            <a:r>
              <a:rPr sz="2400" b="1" spc="-40" dirty="0">
                <a:latin typeface="Calibri"/>
                <a:cs typeface="Calibri"/>
              </a:rPr>
              <a:t>w</a:t>
            </a:r>
            <a:r>
              <a:rPr sz="2400" b="1" spc="-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r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Pl</a:t>
            </a: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-45" dirty="0">
                <a:latin typeface="Calibri"/>
                <a:cs typeface="Calibri"/>
              </a:rPr>
              <a:t>n</a:t>
            </a:r>
            <a:r>
              <a:rPr sz="2400" b="1" spc="-10" dirty="0"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858761" y="2199132"/>
            <a:ext cx="1371600" cy="1002030"/>
          </a:xfrm>
          <a:custGeom>
            <a:avLst/>
            <a:gdLst/>
            <a:ahLst/>
            <a:cxnLst/>
            <a:rect l="l" t="t" r="r" b="b"/>
            <a:pathLst>
              <a:path w="1371600" h="1002030">
                <a:moveTo>
                  <a:pt x="1278382" y="912113"/>
                </a:moveTo>
                <a:lnTo>
                  <a:pt x="1371600" y="1002029"/>
                </a:lnTo>
                <a:lnTo>
                  <a:pt x="1347311" y="945895"/>
                </a:lnTo>
                <a:lnTo>
                  <a:pt x="1318768" y="945895"/>
                </a:lnTo>
                <a:lnTo>
                  <a:pt x="1305788" y="927145"/>
                </a:lnTo>
                <a:lnTo>
                  <a:pt x="1278382" y="912113"/>
                </a:lnTo>
                <a:close/>
              </a:path>
              <a:path w="1371600" h="1002030">
                <a:moveTo>
                  <a:pt x="1305788" y="927145"/>
                </a:moveTo>
                <a:lnTo>
                  <a:pt x="1318768" y="945895"/>
                </a:lnTo>
                <a:lnTo>
                  <a:pt x="1328074" y="939418"/>
                </a:lnTo>
                <a:lnTo>
                  <a:pt x="1305788" y="927145"/>
                </a:lnTo>
                <a:close/>
              </a:path>
              <a:path w="1371600" h="1002030">
                <a:moveTo>
                  <a:pt x="1320165" y="883157"/>
                </a:moveTo>
                <a:lnTo>
                  <a:pt x="1324554" y="914023"/>
                </a:lnTo>
                <a:lnTo>
                  <a:pt x="1337564" y="932814"/>
                </a:lnTo>
                <a:lnTo>
                  <a:pt x="1328157" y="939361"/>
                </a:lnTo>
                <a:lnTo>
                  <a:pt x="1318768" y="945895"/>
                </a:lnTo>
                <a:lnTo>
                  <a:pt x="1347311" y="945895"/>
                </a:lnTo>
                <a:lnTo>
                  <a:pt x="1320165" y="883157"/>
                </a:lnTo>
                <a:close/>
              </a:path>
              <a:path w="1371600" h="1002030">
                <a:moveTo>
                  <a:pt x="1328114" y="939391"/>
                </a:moveTo>
                <a:close/>
              </a:path>
              <a:path w="1371600" h="1002030">
                <a:moveTo>
                  <a:pt x="676402" y="17906"/>
                </a:moveTo>
                <a:lnTo>
                  <a:pt x="1305788" y="927145"/>
                </a:lnTo>
                <a:lnTo>
                  <a:pt x="1328114" y="939391"/>
                </a:lnTo>
                <a:lnTo>
                  <a:pt x="1324554" y="914023"/>
                </a:lnTo>
                <a:lnTo>
                  <a:pt x="707595" y="22859"/>
                </a:lnTo>
                <a:lnTo>
                  <a:pt x="685800" y="22859"/>
                </a:lnTo>
                <a:lnTo>
                  <a:pt x="676402" y="17906"/>
                </a:lnTo>
                <a:close/>
              </a:path>
              <a:path w="1371600" h="1002030">
                <a:moveTo>
                  <a:pt x="1324554" y="914023"/>
                </a:moveTo>
                <a:lnTo>
                  <a:pt x="1328157" y="939361"/>
                </a:lnTo>
                <a:lnTo>
                  <a:pt x="1337564" y="932814"/>
                </a:lnTo>
                <a:lnTo>
                  <a:pt x="1324554" y="914023"/>
                </a:lnTo>
                <a:close/>
              </a:path>
              <a:path w="1371600" h="1002030">
                <a:moveTo>
                  <a:pt x="689610" y="0"/>
                </a:moveTo>
                <a:lnTo>
                  <a:pt x="0" y="0"/>
                </a:lnTo>
                <a:lnTo>
                  <a:pt x="0" y="22859"/>
                </a:lnTo>
                <a:lnTo>
                  <a:pt x="679830" y="22859"/>
                </a:lnTo>
                <a:lnTo>
                  <a:pt x="676402" y="17906"/>
                </a:lnTo>
                <a:lnTo>
                  <a:pt x="704166" y="17906"/>
                </a:lnTo>
                <a:lnTo>
                  <a:pt x="695198" y="4952"/>
                </a:lnTo>
                <a:lnTo>
                  <a:pt x="693039" y="1777"/>
                </a:lnTo>
                <a:lnTo>
                  <a:pt x="689610" y="0"/>
                </a:lnTo>
                <a:close/>
              </a:path>
              <a:path w="1371600" h="1002030">
                <a:moveTo>
                  <a:pt x="704166" y="17906"/>
                </a:moveTo>
                <a:lnTo>
                  <a:pt x="676402" y="17906"/>
                </a:lnTo>
                <a:lnTo>
                  <a:pt x="685800" y="22859"/>
                </a:lnTo>
                <a:lnTo>
                  <a:pt x="707595" y="22859"/>
                </a:lnTo>
                <a:lnTo>
                  <a:pt x="704166" y="17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58761" y="2199132"/>
            <a:ext cx="1371600" cy="1002030"/>
          </a:xfrm>
          <a:custGeom>
            <a:avLst/>
            <a:gdLst/>
            <a:ahLst/>
            <a:cxnLst/>
            <a:rect l="l" t="t" r="r" b="b"/>
            <a:pathLst>
              <a:path w="1371600" h="1002030">
                <a:moveTo>
                  <a:pt x="1278382" y="912113"/>
                </a:moveTo>
                <a:lnTo>
                  <a:pt x="1371600" y="1002029"/>
                </a:lnTo>
                <a:lnTo>
                  <a:pt x="1347311" y="945895"/>
                </a:lnTo>
                <a:lnTo>
                  <a:pt x="1318768" y="945895"/>
                </a:lnTo>
                <a:lnTo>
                  <a:pt x="1305788" y="927145"/>
                </a:lnTo>
                <a:lnTo>
                  <a:pt x="1278382" y="912113"/>
                </a:lnTo>
                <a:close/>
              </a:path>
              <a:path w="1371600" h="1002030">
                <a:moveTo>
                  <a:pt x="1305788" y="927145"/>
                </a:moveTo>
                <a:lnTo>
                  <a:pt x="1318768" y="945895"/>
                </a:lnTo>
                <a:lnTo>
                  <a:pt x="1328074" y="939418"/>
                </a:lnTo>
                <a:lnTo>
                  <a:pt x="1305788" y="927145"/>
                </a:lnTo>
                <a:close/>
              </a:path>
              <a:path w="1371600" h="1002030">
                <a:moveTo>
                  <a:pt x="1320165" y="883157"/>
                </a:moveTo>
                <a:lnTo>
                  <a:pt x="1324554" y="914023"/>
                </a:lnTo>
                <a:lnTo>
                  <a:pt x="1337564" y="932814"/>
                </a:lnTo>
                <a:lnTo>
                  <a:pt x="1328157" y="939361"/>
                </a:lnTo>
                <a:lnTo>
                  <a:pt x="1318768" y="945895"/>
                </a:lnTo>
                <a:lnTo>
                  <a:pt x="1347311" y="945895"/>
                </a:lnTo>
                <a:lnTo>
                  <a:pt x="1320165" y="883157"/>
                </a:lnTo>
                <a:close/>
              </a:path>
              <a:path w="1371600" h="1002030">
                <a:moveTo>
                  <a:pt x="1328114" y="939391"/>
                </a:moveTo>
                <a:close/>
              </a:path>
              <a:path w="1371600" h="1002030">
                <a:moveTo>
                  <a:pt x="676402" y="17906"/>
                </a:moveTo>
                <a:lnTo>
                  <a:pt x="1305788" y="927145"/>
                </a:lnTo>
                <a:lnTo>
                  <a:pt x="1328114" y="939391"/>
                </a:lnTo>
                <a:lnTo>
                  <a:pt x="1324554" y="914023"/>
                </a:lnTo>
                <a:lnTo>
                  <a:pt x="707595" y="22859"/>
                </a:lnTo>
                <a:lnTo>
                  <a:pt x="685800" y="22859"/>
                </a:lnTo>
                <a:lnTo>
                  <a:pt x="676402" y="17906"/>
                </a:lnTo>
                <a:close/>
              </a:path>
              <a:path w="1371600" h="1002030">
                <a:moveTo>
                  <a:pt x="1324554" y="914023"/>
                </a:moveTo>
                <a:lnTo>
                  <a:pt x="1328157" y="939361"/>
                </a:lnTo>
                <a:lnTo>
                  <a:pt x="1337564" y="932814"/>
                </a:lnTo>
                <a:lnTo>
                  <a:pt x="1324554" y="914023"/>
                </a:lnTo>
                <a:close/>
              </a:path>
              <a:path w="1371600" h="1002030">
                <a:moveTo>
                  <a:pt x="689610" y="0"/>
                </a:moveTo>
                <a:lnTo>
                  <a:pt x="0" y="0"/>
                </a:lnTo>
                <a:lnTo>
                  <a:pt x="0" y="22859"/>
                </a:lnTo>
                <a:lnTo>
                  <a:pt x="679830" y="22859"/>
                </a:lnTo>
                <a:lnTo>
                  <a:pt x="676402" y="17906"/>
                </a:lnTo>
                <a:lnTo>
                  <a:pt x="704166" y="17906"/>
                </a:lnTo>
                <a:lnTo>
                  <a:pt x="695198" y="4952"/>
                </a:lnTo>
                <a:lnTo>
                  <a:pt x="693039" y="1777"/>
                </a:lnTo>
                <a:lnTo>
                  <a:pt x="689610" y="0"/>
                </a:lnTo>
                <a:close/>
              </a:path>
              <a:path w="1371600" h="1002030">
                <a:moveTo>
                  <a:pt x="704166" y="17906"/>
                </a:moveTo>
                <a:lnTo>
                  <a:pt x="676402" y="17906"/>
                </a:lnTo>
                <a:lnTo>
                  <a:pt x="685800" y="22859"/>
                </a:lnTo>
                <a:lnTo>
                  <a:pt x="707595" y="22859"/>
                </a:lnTo>
                <a:lnTo>
                  <a:pt x="704166" y="17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49006" y="1360169"/>
            <a:ext cx="58419" cy="2298700"/>
          </a:xfrm>
          <a:custGeom>
            <a:avLst/>
            <a:gdLst/>
            <a:ahLst/>
            <a:cxnLst/>
            <a:rect l="l" t="t" r="r" b="b"/>
            <a:pathLst>
              <a:path w="58420" h="2298700">
                <a:moveTo>
                  <a:pt x="0" y="2153412"/>
                </a:moveTo>
                <a:lnTo>
                  <a:pt x="28955" y="2298191"/>
                </a:lnTo>
                <a:lnTo>
                  <a:pt x="46329" y="2211324"/>
                </a:lnTo>
                <a:lnTo>
                  <a:pt x="14477" y="2211324"/>
                </a:lnTo>
                <a:lnTo>
                  <a:pt x="14477" y="2182368"/>
                </a:lnTo>
                <a:lnTo>
                  <a:pt x="0" y="2153412"/>
                </a:lnTo>
                <a:close/>
              </a:path>
              <a:path w="58420" h="2298700">
                <a:moveTo>
                  <a:pt x="14477" y="2182368"/>
                </a:moveTo>
                <a:lnTo>
                  <a:pt x="14477" y="2211324"/>
                </a:lnTo>
                <a:lnTo>
                  <a:pt x="28955" y="2211324"/>
                </a:lnTo>
                <a:lnTo>
                  <a:pt x="14477" y="2182368"/>
                </a:lnTo>
                <a:close/>
              </a:path>
              <a:path w="58420" h="2298700">
                <a:moveTo>
                  <a:pt x="28955" y="86867"/>
                </a:moveTo>
                <a:lnTo>
                  <a:pt x="14477" y="115824"/>
                </a:lnTo>
                <a:lnTo>
                  <a:pt x="14477" y="2182368"/>
                </a:lnTo>
                <a:lnTo>
                  <a:pt x="28955" y="2211324"/>
                </a:lnTo>
                <a:lnTo>
                  <a:pt x="43434" y="2182367"/>
                </a:lnTo>
                <a:lnTo>
                  <a:pt x="43434" y="115824"/>
                </a:lnTo>
                <a:lnTo>
                  <a:pt x="28955" y="86867"/>
                </a:lnTo>
                <a:close/>
              </a:path>
              <a:path w="58420" h="2298700">
                <a:moveTo>
                  <a:pt x="43434" y="2182368"/>
                </a:moveTo>
                <a:lnTo>
                  <a:pt x="28955" y="2211324"/>
                </a:lnTo>
                <a:lnTo>
                  <a:pt x="43434" y="2211324"/>
                </a:lnTo>
                <a:lnTo>
                  <a:pt x="43434" y="2182368"/>
                </a:lnTo>
                <a:close/>
              </a:path>
              <a:path w="58420" h="2298700">
                <a:moveTo>
                  <a:pt x="57912" y="2153412"/>
                </a:moveTo>
                <a:lnTo>
                  <a:pt x="43434" y="2182368"/>
                </a:lnTo>
                <a:lnTo>
                  <a:pt x="43434" y="2211324"/>
                </a:lnTo>
                <a:lnTo>
                  <a:pt x="46329" y="2211324"/>
                </a:lnTo>
                <a:lnTo>
                  <a:pt x="57912" y="2153412"/>
                </a:lnTo>
                <a:close/>
              </a:path>
              <a:path w="58420" h="2298700">
                <a:moveTo>
                  <a:pt x="28955" y="0"/>
                </a:moveTo>
                <a:lnTo>
                  <a:pt x="0" y="144779"/>
                </a:lnTo>
                <a:lnTo>
                  <a:pt x="14477" y="115824"/>
                </a:lnTo>
                <a:lnTo>
                  <a:pt x="14477" y="86867"/>
                </a:lnTo>
                <a:lnTo>
                  <a:pt x="46329" y="86867"/>
                </a:lnTo>
                <a:lnTo>
                  <a:pt x="28955" y="0"/>
                </a:lnTo>
                <a:close/>
              </a:path>
              <a:path w="58420" h="2298700">
                <a:moveTo>
                  <a:pt x="46329" y="86867"/>
                </a:moveTo>
                <a:lnTo>
                  <a:pt x="43434" y="86867"/>
                </a:lnTo>
                <a:lnTo>
                  <a:pt x="43434" y="115824"/>
                </a:lnTo>
                <a:lnTo>
                  <a:pt x="57912" y="144779"/>
                </a:lnTo>
                <a:lnTo>
                  <a:pt x="46329" y="86867"/>
                </a:lnTo>
                <a:close/>
              </a:path>
              <a:path w="58420" h="2298700">
                <a:moveTo>
                  <a:pt x="28955" y="86867"/>
                </a:moveTo>
                <a:lnTo>
                  <a:pt x="14477" y="86867"/>
                </a:lnTo>
                <a:lnTo>
                  <a:pt x="14477" y="115824"/>
                </a:lnTo>
                <a:lnTo>
                  <a:pt x="28955" y="86867"/>
                </a:lnTo>
                <a:close/>
              </a:path>
              <a:path w="58420" h="2298700">
                <a:moveTo>
                  <a:pt x="43434" y="86867"/>
                </a:moveTo>
                <a:lnTo>
                  <a:pt x="28955" y="86867"/>
                </a:lnTo>
                <a:lnTo>
                  <a:pt x="43434" y="115824"/>
                </a:lnTo>
                <a:lnTo>
                  <a:pt x="43434" y="868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07092" y="1920875"/>
            <a:ext cx="206150" cy="10577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21352" y="3892294"/>
            <a:ext cx="4422647" cy="2950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9128760" cy="68427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442972" cy="868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310" dirty="0">
                <a:solidFill>
                  <a:srgbClr val="009999"/>
                </a:solidFill>
                <a:latin typeface="Calibri"/>
                <a:cs typeface="Calibri"/>
              </a:rPr>
              <a:t>T</a:t>
            </a:r>
            <a:r>
              <a:rPr spc="-30" dirty="0">
                <a:solidFill>
                  <a:srgbClr val="009999"/>
                </a:solidFill>
                <a:latin typeface="Calibri"/>
                <a:cs typeface="Calibri"/>
              </a:rPr>
              <a:t>e</a:t>
            </a:r>
            <a:r>
              <a:rPr spc="-55" dirty="0">
                <a:solidFill>
                  <a:srgbClr val="009999"/>
                </a:solidFill>
                <a:latin typeface="Calibri"/>
                <a:cs typeface="Calibri"/>
              </a:rPr>
              <a:t>t</a:t>
            </a:r>
            <a:r>
              <a:rPr spc="-20" dirty="0">
                <a:solidFill>
                  <a:srgbClr val="009999"/>
                </a:solidFill>
                <a:latin typeface="Calibri"/>
                <a:cs typeface="Calibri"/>
              </a:rPr>
              <a:t>on</a:t>
            </a:r>
            <a:r>
              <a:rPr dirty="0">
                <a:solidFill>
                  <a:srgbClr val="009999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9999"/>
                </a:solidFill>
                <a:latin typeface="Calibri"/>
                <a:cs typeface="Calibri"/>
              </a:rPr>
              <a:t>Dam</a:t>
            </a:r>
          </a:p>
          <a:p>
            <a:pPr marL="222885">
              <a:lnSpc>
                <a:spcPct val="100000"/>
              </a:lnSpc>
              <a:spcBef>
                <a:spcPts val="740"/>
              </a:spcBef>
            </a:pPr>
            <a:r>
              <a:rPr sz="2800" spc="-20" dirty="0">
                <a:solidFill>
                  <a:srgbClr val="000000"/>
                </a:solidFill>
                <a:latin typeface="Calibri"/>
                <a:cs typeface="Calibri"/>
              </a:rPr>
              <a:t>Jun</a:t>
            </a:r>
            <a:r>
              <a:rPr sz="2800" spc="-15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80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0000"/>
                </a:solidFill>
                <a:latin typeface="Calibri"/>
                <a:cs typeface="Calibri"/>
              </a:rPr>
              <a:t>5,</a:t>
            </a:r>
            <a:r>
              <a:rPr sz="280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0000"/>
                </a:solidFill>
                <a:latin typeface="Calibri"/>
                <a:cs typeface="Calibri"/>
              </a:rPr>
              <a:t>1976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57320" y="281203"/>
            <a:ext cx="4387215" cy="660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35"/>
              </a:lnSpc>
            </a:pPr>
            <a:r>
              <a:rPr sz="2400" b="1" dirty="0">
                <a:latin typeface="Calibri"/>
                <a:cs typeface="Calibri"/>
              </a:rPr>
              <a:t>Mu</a:t>
            </a:r>
            <a:r>
              <a:rPr sz="2400" b="1" spc="-15" dirty="0">
                <a:latin typeface="Calibri"/>
                <a:cs typeface="Calibri"/>
              </a:rPr>
              <a:t>d</a:t>
            </a:r>
            <a:r>
              <a:rPr sz="2400" b="1" dirty="0">
                <a:latin typeface="Calibri"/>
                <a:cs typeface="Calibri"/>
              </a:rPr>
              <a:t>dy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Se</a:t>
            </a:r>
            <a:r>
              <a:rPr sz="2400" b="1" spc="-5" dirty="0">
                <a:latin typeface="Calibri"/>
                <a:cs typeface="Calibri"/>
              </a:rPr>
              <a:t>epa</a:t>
            </a:r>
            <a:r>
              <a:rPr sz="2400" b="1" spc="-25" dirty="0">
                <a:latin typeface="Calibri"/>
                <a:cs typeface="Calibri"/>
              </a:rPr>
              <a:t>g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5" dirty="0">
                <a:latin typeface="Calibri"/>
                <a:cs typeface="Calibri"/>
              </a:rPr>
              <a:t> O</a:t>
            </a:r>
            <a:r>
              <a:rPr sz="2400" b="1" spc="-25" dirty="0">
                <a:latin typeface="Calibri"/>
                <a:cs typeface="Calibri"/>
              </a:rPr>
              <a:t>b</a:t>
            </a:r>
            <a:r>
              <a:rPr sz="2400" b="1" dirty="0">
                <a:latin typeface="Calibri"/>
                <a:cs typeface="Calibri"/>
              </a:rPr>
              <a:t>se</a:t>
            </a:r>
            <a:r>
              <a:rPr sz="2400" b="1" spc="20" dirty="0">
                <a:latin typeface="Calibri"/>
                <a:cs typeface="Calibri"/>
              </a:rPr>
              <a:t>r</a:t>
            </a:r>
            <a:r>
              <a:rPr sz="2400" b="1" spc="-20" dirty="0">
                <a:latin typeface="Calibri"/>
                <a:cs typeface="Calibri"/>
              </a:rPr>
              <a:t>v</a:t>
            </a:r>
            <a:r>
              <a:rPr sz="2400" b="1" spc="-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d </a:t>
            </a:r>
            <a:r>
              <a:rPr sz="2400" b="1" spc="-20" dirty="0">
                <a:latin typeface="Calibri"/>
                <a:cs typeface="Calibri"/>
              </a:rPr>
              <a:t>a</a:t>
            </a:r>
            <a:r>
              <a:rPr sz="2400" b="1" dirty="0">
                <a:latin typeface="Calibri"/>
                <a:cs typeface="Calibri"/>
              </a:rPr>
              <a:t>t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Rig</a:t>
            </a:r>
            <a:r>
              <a:rPr sz="2400" b="1" spc="-30" dirty="0">
                <a:latin typeface="Calibri"/>
                <a:cs typeface="Calibri"/>
              </a:rPr>
              <a:t>h</a:t>
            </a:r>
            <a:r>
              <a:rPr sz="2400" b="1" dirty="0"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35"/>
              </a:lnSpc>
            </a:pPr>
            <a:r>
              <a:rPr sz="2400" b="1" spc="-15" dirty="0">
                <a:latin typeface="Calibri"/>
                <a:cs typeface="Calibri"/>
              </a:rPr>
              <a:t>A</a:t>
            </a:r>
            <a:r>
              <a:rPr sz="2400" b="1" spc="-25" dirty="0">
                <a:latin typeface="Calibri"/>
                <a:cs typeface="Calibri"/>
              </a:rPr>
              <a:t>b</a:t>
            </a:r>
            <a:r>
              <a:rPr sz="2400" b="1" spc="-15" dirty="0">
                <a:latin typeface="Calibri"/>
                <a:cs typeface="Calibri"/>
              </a:rPr>
              <a:t>u</a:t>
            </a:r>
            <a:r>
              <a:rPr sz="2400" b="1" spc="-20" dirty="0">
                <a:latin typeface="Calibri"/>
                <a:cs typeface="Calibri"/>
              </a:rPr>
              <a:t>t</a:t>
            </a:r>
            <a:r>
              <a:rPr sz="2400" b="1" spc="-5" dirty="0">
                <a:latin typeface="Calibri"/>
                <a:cs typeface="Calibri"/>
              </a:rPr>
              <a:t>m</a:t>
            </a:r>
            <a:r>
              <a:rPr sz="2400" b="1" spc="5" dirty="0">
                <a:latin typeface="Calibri"/>
                <a:cs typeface="Calibri"/>
              </a:rPr>
              <a:t>e</a:t>
            </a:r>
            <a:r>
              <a:rPr sz="2400" b="1" spc="-45" dirty="0">
                <a:latin typeface="Calibri"/>
                <a:cs typeface="Calibri"/>
              </a:rPr>
              <a:t>n</a:t>
            </a:r>
            <a:r>
              <a:rPr sz="2400" b="1" spc="-10" dirty="0">
                <a:latin typeface="Calibri"/>
                <a:cs typeface="Calibri"/>
              </a:rPr>
              <a:t>t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8</a:t>
            </a:r>
            <a:r>
              <a:rPr sz="2400" b="1" spc="-20" dirty="0">
                <a:latin typeface="Calibri"/>
                <a:cs typeface="Calibri"/>
              </a:rPr>
              <a:t>:</a:t>
            </a:r>
            <a:r>
              <a:rPr sz="2400" b="1" spc="-15" dirty="0">
                <a:latin typeface="Calibri"/>
                <a:cs typeface="Calibri"/>
              </a:rPr>
              <a:t>30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a.m.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20161" y="525780"/>
            <a:ext cx="1059180" cy="2218690"/>
          </a:xfrm>
          <a:custGeom>
            <a:avLst/>
            <a:gdLst/>
            <a:ahLst/>
            <a:cxnLst/>
            <a:rect l="l" t="t" r="r" b="b"/>
            <a:pathLst>
              <a:path w="1059179" h="2218690">
                <a:moveTo>
                  <a:pt x="4952" y="2088769"/>
                </a:moveTo>
                <a:lnTo>
                  <a:pt x="0" y="2218182"/>
                </a:lnTo>
                <a:lnTo>
                  <a:pt x="32989" y="2146808"/>
                </a:lnTo>
                <a:lnTo>
                  <a:pt x="28956" y="2146808"/>
                </a:lnTo>
                <a:lnTo>
                  <a:pt x="6604" y="2141474"/>
                </a:lnTo>
                <a:lnTo>
                  <a:pt x="11976" y="2119087"/>
                </a:lnTo>
                <a:lnTo>
                  <a:pt x="4952" y="2088769"/>
                </a:lnTo>
                <a:close/>
              </a:path>
              <a:path w="1059179" h="2218690">
                <a:moveTo>
                  <a:pt x="34324" y="2124436"/>
                </a:moveTo>
                <a:lnTo>
                  <a:pt x="17780" y="2144141"/>
                </a:lnTo>
                <a:lnTo>
                  <a:pt x="28956" y="2146808"/>
                </a:lnTo>
                <a:lnTo>
                  <a:pt x="34324" y="2124436"/>
                </a:lnTo>
                <a:close/>
              </a:path>
              <a:path w="1059179" h="2218690">
                <a:moveTo>
                  <a:pt x="54356" y="2100580"/>
                </a:moveTo>
                <a:lnTo>
                  <a:pt x="34324" y="2124436"/>
                </a:lnTo>
                <a:lnTo>
                  <a:pt x="28956" y="2146808"/>
                </a:lnTo>
                <a:lnTo>
                  <a:pt x="32989" y="2146808"/>
                </a:lnTo>
                <a:lnTo>
                  <a:pt x="54356" y="2100580"/>
                </a:lnTo>
                <a:close/>
              </a:path>
              <a:path w="1059179" h="2218690">
                <a:moveTo>
                  <a:pt x="11976" y="2119087"/>
                </a:moveTo>
                <a:lnTo>
                  <a:pt x="6604" y="2141474"/>
                </a:lnTo>
                <a:lnTo>
                  <a:pt x="17780" y="2144141"/>
                </a:lnTo>
                <a:lnTo>
                  <a:pt x="11976" y="2119087"/>
                </a:lnTo>
                <a:close/>
              </a:path>
              <a:path w="1059179" h="2218690">
                <a:moveTo>
                  <a:pt x="1059179" y="0"/>
                </a:moveTo>
                <a:lnTo>
                  <a:pt x="524255" y="0"/>
                </a:lnTo>
                <a:lnTo>
                  <a:pt x="519684" y="3683"/>
                </a:lnTo>
                <a:lnTo>
                  <a:pt x="518413" y="8762"/>
                </a:lnTo>
                <a:lnTo>
                  <a:pt x="11976" y="2119087"/>
                </a:lnTo>
                <a:lnTo>
                  <a:pt x="17780" y="2144141"/>
                </a:lnTo>
                <a:lnTo>
                  <a:pt x="34324" y="2124436"/>
                </a:lnTo>
                <a:lnTo>
                  <a:pt x="538663" y="22860"/>
                </a:lnTo>
                <a:lnTo>
                  <a:pt x="529589" y="22860"/>
                </a:lnTo>
                <a:lnTo>
                  <a:pt x="540765" y="14097"/>
                </a:lnTo>
                <a:lnTo>
                  <a:pt x="1059179" y="14097"/>
                </a:lnTo>
                <a:lnTo>
                  <a:pt x="1059179" y="0"/>
                </a:lnTo>
                <a:close/>
              </a:path>
              <a:path w="1059179" h="2218690">
                <a:moveTo>
                  <a:pt x="540765" y="14097"/>
                </a:moveTo>
                <a:lnTo>
                  <a:pt x="529589" y="22860"/>
                </a:lnTo>
                <a:lnTo>
                  <a:pt x="538663" y="22860"/>
                </a:lnTo>
                <a:lnTo>
                  <a:pt x="540765" y="14097"/>
                </a:lnTo>
                <a:close/>
              </a:path>
              <a:path w="1059179" h="2218690">
                <a:moveTo>
                  <a:pt x="1059179" y="14097"/>
                </a:moveTo>
                <a:lnTo>
                  <a:pt x="540765" y="14097"/>
                </a:lnTo>
                <a:lnTo>
                  <a:pt x="538663" y="22860"/>
                </a:lnTo>
                <a:lnTo>
                  <a:pt x="1059179" y="22860"/>
                </a:lnTo>
                <a:lnTo>
                  <a:pt x="1059179" y="140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467610">
              <a:lnSpc>
                <a:spcPct val="100000"/>
              </a:lnSpc>
            </a:pPr>
            <a:r>
              <a:rPr sz="4000" spc="-20" dirty="0">
                <a:latin typeface="Arial"/>
                <a:cs typeface="Arial"/>
              </a:rPr>
              <a:t>Inventory</a:t>
            </a:r>
            <a:r>
              <a:rPr sz="4000" spc="2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of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Dams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49394"/>
            <a:ext cx="7802245" cy="3933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In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U.S.A.:</a:t>
            </a:r>
            <a:endParaRPr sz="28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305"/>
              </a:spcBef>
            </a:pPr>
            <a:r>
              <a:rPr sz="2400" dirty="0">
                <a:latin typeface="Arial"/>
                <a:cs typeface="Arial"/>
              </a:rPr>
              <a:t>–</a:t>
            </a:r>
            <a:r>
              <a:rPr sz="2400" spc="2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79,000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ms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ts val="2735"/>
              </a:lnSpc>
              <a:spcBef>
                <a:spcPts val="28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57,000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ms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have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inad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qu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te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protecti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ag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st</a:t>
            </a:r>
            <a:endParaRPr sz="2400">
              <a:latin typeface="Arial"/>
              <a:cs typeface="Arial"/>
            </a:endParaRPr>
          </a:p>
          <a:p>
            <a:pPr marR="4688840" algn="ctr">
              <a:lnSpc>
                <a:spcPts val="2735"/>
              </a:lnSpc>
            </a:pPr>
            <a:r>
              <a:rPr sz="2400" dirty="0">
                <a:latin typeface="Arial"/>
                <a:cs typeface="Arial"/>
              </a:rPr>
              <a:t>ov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rto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ng</a:t>
            </a:r>
            <a:endParaRPr sz="2400">
              <a:latin typeface="Arial"/>
              <a:cs typeface="Arial"/>
            </a:endParaRPr>
          </a:p>
          <a:p>
            <a:pPr marL="756285" marR="532765" lvl="1" indent="-286385">
              <a:lnSpc>
                <a:spcPts val="2590"/>
              </a:lnSpc>
              <a:spcBef>
                <a:spcPts val="61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3,500 Structu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U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safe Dams (Actual N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mber C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nsi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ered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e much H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gh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r)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50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CE 20</a:t>
            </a:r>
            <a:r>
              <a:rPr sz="2400" spc="-10" dirty="0">
                <a:latin typeface="Arial"/>
                <a:cs typeface="Arial"/>
              </a:rPr>
              <a:t>0</a:t>
            </a:r>
            <a:r>
              <a:rPr sz="2400" dirty="0">
                <a:latin typeface="Arial"/>
                <a:cs typeface="Arial"/>
              </a:rPr>
              <a:t>5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port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rd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on US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nfrastructure:</a:t>
            </a:r>
            <a:endParaRPr sz="24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Dams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</a:t>
            </a:r>
            <a:r>
              <a:rPr sz="2000" spc="5" dirty="0">
                <a:latin typeface="Arial"/>
                <a:cs typeface="Arial"/>
              </a:rPr>
              <a:t>c</a:t>
            </a:r>
            <a:r>
              <a:rPr sz="2000" dirty="0">
                <a:latin typeface="Arial"/>
                <a:cs typeface="Arial"/>
              </a:rPr>
              <a:t>ei</a:t>
            </a:r>
            <a:r>
              <a:rPr sz="2000" spc="-10" dirty="0">
                <a:latin typeface="Arial"/>
                <a:cs typeface="Arial"/>
              </a:rPr>
              <a:t>v</a:t>
            </a:r>
            <a:r>
              <a:rPr sz="2000" dirty="0">
                <a:latin typeface="Arial"/>
                <a:cs typeface="Arial"/>
              </a:rPr>
              <a:t>ed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 “D”</a:t>
            </a:r>
            <a:endParaRPr sz="20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More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¼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older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50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years</a:t>
            </a:r>
            <a:endParaRPr sz="2000">
              <a:latin typeface="Arial"/>
              <a:cs typeface="Arial"/>
            </a:endParaRPr>
          </a:p>
          <a:p>
            <a:pPr marL="1155700" marR="5080" lvl="2" indent="-228600">
              <a:lnSpc>
                <a:spcPts val="2160"/>
              </a:lnSpc>
              <a:spcBef>
                <a:spcPts val="509"/>
              </a:spcBef>
              <a:buFont typeface="Arial"/>
              <a:buChar char="•"/>
              <a:tabLst>
                <a:tab pos="1156335" algn="l"/>
              </a:tabLst>
            </a:pPr>
            <a:r>
              <a:rPr sz="2000" dirty="0">
                <a:latin typeface="Arial"/>
                <a:cs typeface="Arial"/>
              </a:rPr>
              <a:t>$10.1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Bi</a:t>
            </a:r>
            <a:r>
              <a:rPr sz="2000" spc="-10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lion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nee</a:t>
            </a:r>
            <a:r>
              <a:rPr sz="2000" spc="5" dirty="0">
                <a:latin typeface="Arial"/>
                <a:cs typeface="Arial"/>
              </a:rPr>
              <a:t>d</a:t>
            </a:r>
            <a:r>
              <a:rPr sz="2000" dirty="0">
                <a:latin typeface="Arial"/>
                <a:cs typeface="Arial"/>
              </a:rPr>
              <a:t>ed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rehab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it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no</a:t>
            </a:r>
            <a:r>
              <a:rPr sz="2000" spc="20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-federal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dams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that po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 dire</a:t>
            </a:r>
            <a:r>
              <a:rPr sz="2000" spc="5" dirty="0">
                <a:latin typeface="Arial"/>
                <a:cs typeface="Arial"/>
              </a:rPr>
              <a:t>c</a:t>
            </a:r>
            <a:r>
              <a:rPr sz="2000" dirty="0">
                <a:latin typeface="Arial"/>
                <a:cs typeface="Arial"/>
              </a:rPr>
              <a:t>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ri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k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human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li</a:t>
            </a:r>
            <a:r>
              <a:rPr sz="2000" spc="-10" dirty="0"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6341" y="22758"/>
            <a:ext cx="185864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Jun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5,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1976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95209" y="89407"/>
            <a:ext cx="135572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>
                <a:latin typeface="Calibri"/>
                <a:cs typeface="Calibri"/>
              </a:rPr>
              <a:t>1</a:t>
            </a:r>
            <a:r>
              <a:rPr sz="2400" b="1" spc="-25" dirty="0">
                <a:latin typeface="Calibri"/>
                <a:cs typeface="Calibri"/>
              </a:rPr>
              <a:t>0</a:t>
            </a:r>
            <a:r>
              <a:rPr sz="2400" b="1" spc="-10" dirty="0">
                <a:latin typeface="Calibri"/>
                <a:cs typeface="Calibri"/>
              </a:rPr>
              <a:t>:</a:t>
            </a:r>
            <a:r>
              <a:rPr sz="2400" b="1" spc="-25" dirty="0">
                <a:latin typeface="Calibri"/>
                <a:cs typeface="Calibri"/>
              </a:rPr>
              <a:t>4</a:t>
            </a:r>
            <a:r>
              <a:rPr sz="2400" b="1" spc="-15" dirty="0">
                <a:latin typeface="Calibri"/>
                <a:cs typeface="Calibri"/>
              </a:rPr>
              <a:t>5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a.m.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821" rIns="0" bIns="0" rtlCol="0">
            <a:spAutoFit/>
          </a:bodyPr>
          <a:lstStyle/>
          <a:p>
            <a:pPr marL="1536065">
              <a:lnSpc>
                <a:spcPct val="100000"/>
              </a:lnSpc>
            </a:pP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1</a:t>
            </a:r>
            <a:r>
              <a:rPr sz="2400" spc="-15" dirty="0">
                <a:solidFill>
                  <a:srgbClr val="000000"/>
                </a:solidFill>
                <a:latin typeface="Calibri"/>
                <a:cs typeface="Calibri"/>
              </a:rPr>
              <a:t>1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0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a.m.</a:t>
            </a:r>
            <a:r>
              <a:rPr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La</a:t>
            </a:r>
            <a:r>
              <a:rPr sz="2400" spc="-20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400" spc="-25" dirty="0">
                <a:solidFill>
                  <a:srgbClr val="000000"/>
                </a:solidFill>
                <a:latin typeface="Calibri"/>
                <a:cs typeface="Calibri"/>
              </a:rPr>
              <a:t>g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spc="-114" dirty="0">
                <a:solidFill>
                  <a:srgbClr val="000000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2400" spc="-30" dirty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2400" spc="-35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x</a:t>
            </a:r>
            <a:r>
              <a:rPr sz="24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sz="2400" spc="-25" dirty="0">
                <a:solidFill>
                  <a:srgbClr val="000000"/>
                </a:solidFill>
                <a:latin typeface="Calibri"/>
                <a:cs typeface="Calibri"/>
              </a:rPr>
              <a:t>b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se</a:t>
            </a:r>
            <a:r>
              <a:rPr sz="2400" spc="20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400" spc="-20" dirty="0">
                <a:solidFill>
                  <a:srgbClr val="000000"/>
                </a:solidFill>
                <a:latin typeface="Calibri"/>
                <a:cs typeface="Calibri"/>
              </a:rPr>
              <a:t>v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d In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es</a:t>
            </a:r>
            <a:r>
              <a:rPr sz="2400" spc="5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spc="20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400" spc="-20" dirty="0">
                <a:solidFill>
                  <a:srgbClr val="000000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oir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1" y="761"/>
            <a:ext cx="9143365" cy="6857365"/>
          </a:xfrm>
          <a:custGeom>
            <a:avLst/>
            <a:gdLst/>
            <a:ahLst/>
            <a:cxnLst/>
            <a:rect l="l" t="t" r="r" b="b"/>
            <a:pathLst>
              <a:path w="9143365" h="6857365">
                <a:moveTo>
                  <a:pt x="9143238" y="0"/>
                </a:moveTo>
                <a:lnTo>
                  <a:pt x="0" y="0"/>
                </a:lnTo>
                <a:lnTo>
                  <a:pt x="0" y="6857238"/>
                </a:lnTo>
                <a:lnTo>
                  <a:pt x="9143238" y="6857238"/>
                </a:lnTo>
                <a:lnTo>
                  <a:pt x="9143238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9143365" cy="6857365"/>
          </a:xfrm>
          <a:custGeom>
            <a:avLst/>
            <a:gdLst/>
            <a:ahLst/>
            <a:cxnLst/>
            <a:rect l="l" t="t" r="r" b="b"/>
            <a:pathLst>
              <a:path w="9143365" h="6857365">
                <a:moveTo>
                  <a:pt x="9143238" y="0"/>
                </a:moveTo>
                <a:lnTo>
                  <a:pt x="0" y="0"/>
                </a:lnTo>
                <a:lnTo>
                  <a:pt x="0" y="6857236"/>
                </a:lnTo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66800" y="0"/>
            <a:ext cx="707898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28760" cy="68427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0621" rIns="0" bIns="0" rtlCol="0">
            <a:spAutoFit/>
          </a:bodyPr>
          <a:lstStyle/>
          <a:p>
            <a:pPr marL="4227195">
              <a:lnSpc>
                <a:spcPct val="100000"/>
              </a:lnSpc>
            </a:pP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Da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m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C</a:t>
            </a:r>
            <a:r>
              <a:rPr sz="2400" spc="-30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spc="-20" dirty="0">
                <a:solidFill>
                  <a:srgbClr val="000000"/>
                </a:solidFill>
                <a:latin typeface="Calibri"/>
                <a:cs typeface="Calibri"/>
              </a:rPr>
              <a:t>s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t B</a:t>
            </a:r>
            <a:r>
              <a:rPr sz="2400" spc="-30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ea</a:t>
            </a:r>
            <a:r>
              <a:rPr sz="2400" spc="5" dirty="0">
                <a:solidFill>
                  <a:srgbClr val="000000"/>
                </a:solidFill>
                <a:latin typeface="Calibri"/>
                <a:cs typeface="Calibri"/>
              </a:rPr>
              <a:t>c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h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i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n</a:t>
            </a:r>
            <a:r>
              <a:rPr sz="2400" spc="25" dirty="0">
                <a:solidFill>
                  <a:srgbClr val="000000"/>
                </a:solidFill>
                <a:latin typeface="Calibri"/>
                <a:cs typeface="Calibri"/>
              </a:rPr>
              <a:t>g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1</a:t>
            </a:r>
            <a:r>
              <a:rPr sz="2400" spc="-15" dirty="0">
                <a:solidFill>
                  <a:srgbClr val="000000"/>
                </a:solidFill>
                <a:latin typeface="Calibri"/>
                <a:cs typeface="Calibri"/>
              </a:rPr>
              <a:t>1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5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5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a.m.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97701" y="6822281"/>
            <a:ext cx="455930" cy="0"/>
          </a:xfrm>
          <a:custGeom>
            <a:avLst/>
            <a:gdLst/>
            <a:ahLst/>
            <a:cxnLst/>
            <a:rect l="l" t="t" r="r" b="b"/>
            <a:pathLst>
              <a:path w="455929">
                <a:moveTo>
                  <a:pt x="0" y="0"/>
                </a:moveTo>
                <a:lnTo>
                  <a:pt x="455858" y="0"/>
                </a:lnTo>
              </a:path>
            </a:pathLst>
          </a:custGeom>
          <a:ln w="17876">
            <a:solidFill>
              <a:srgbClr val="B383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17185" y="26789"/>
            <a:ext cx="0" cy="687705"/>
          </a:xfrm>
          <a:custGeom>
            <a:avLst/>
            <a:gdLst/>
            <a:ahLst/>
            <a:cxnLst/>
            <a:rect l="l" t="t" r="r" b="b"/>
            <a:pathLst>
              <a:path h="687705">
                <a:moveTo>
                  <a:pt x="0" y="687585"/>
                </a:moveTo>
                <a:lnTo>
                  <a:pt x="0" y="0"/>
                </a:lnTo>
              </a:path>
            </a:pathLst>
          </a:custGeom>
          <a:ln w="17876">
            <a:solidFill>
              <a:srgbClr val="4BD4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45126" y="1151929"/>
            <a:ext cx="590550" cy="0"/>
          </a:xfrm>
          <a:custGeom>
            <a:avLst/>
            <a:gdLst/>
            <a:ahLst/>
            <a:cxnLst/>
            <a:rect l="l" t="t" r="r" b="b"/>
            <a:pathLst>
              <a:path w="590550">
                <a:moveTo>
                  <a:pt x="0" y="0"/>
                </a:moveTo>
                <a:lnTo>
                  <a:pt x="589935" y="0"/>
                </a:lnTo>
              </a:path>
            </a:pathLst>
          </a:custGeom>
          <a:ln w="17876">
            <a:solidFill>
              <a:srgbClr val="6BB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08247" y="2303859"/>
            <a:ext cx="0" cy="2304415"/>
          </a:xfrm>
          <a:custGeom>
            <a:avLst/>
            <a:gdLst/>
            <a:ahLst/>
            <a:cxnLst/>
            <a:rect l="l" t="t" r="r" b="b"/>
            <a:pathLst>
              <a:path h="2304415">
                <a:moveTo>
                  <a:pt x="0" y="2303858"/>
                </a:moveTo>
                <a:lnTo>
                  <a:pt x="0" y="0"/>
                </a:lnTo>
              </a:path>
            </a:pathLst>
          </a:custGeom>
          <a:ln w="8938">
            <a:solidFill>
              <a:srgbClr val="BFC3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99307" y="4572000"/>
            <a:ext cx="0" cy="1188085"/>
          </a:xfrm>
          <a:custGeom>
            <a:avLst/>
            <a:gdLst/>
            <a:ahLst/>
            <a:cxnLst/>
            <a:rect l="l" t="t" r="r" b="b"/>
            <a:pathLst>
              <a:path h="1188085">
                <a:moveTo>
                  <a:pt x="0" y="1187648"/>
                </a:moveTo>
                <a:lnTo>
                  <a:pt x="0" y="0"/>
                </a:lnTo>
              </a:path>
            </a:pathLst>
          </a:custGeom>
          <a:ln w="26815">
            <a:solidFill>
              <a:srgbClr val="B8BC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103382" y="3615626"/>
            <a:ext cx="790575" cy="655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5300">
              <a:lnSpc>
                <a:spcPct val="100000"/>
              </a:lnSpc>
            </a:pPr>
            <a:r>
              <a:rPr sz="1500" spc="-340" dirty="0">
                <a:solidFill>
                  <a:srgbClr val="837E7B"/>
                </a:solidFill>
                <a:latin typeface="Courier New"/>
                <a:cs typeface="Courier New"/>
              </a:rPr>
              <a:t>•</a:t>
            </a:r>
            <a:r>
              <a:rPr sz="1500" spc="-45" dirty="0">
                <a:solidFill>
                  <a:srgbClr val="979795"/>
                </a:solidFill>
                <a:latin typeface="Courier New"/>
                <a:cs typeface="Courier New"/>
              </a:rPr>
              <a:t>•</a:t>
            </a:r>
            <a:endParaRPr sz="1500">
              <a:latin typeface="Courier New"/>
              <a:cs typeface="Courier New"/>
            </a:endParaRPr>
          </a:p>
          <a:p>
            <a:pPr marR="5080" algn="r">
              <a:lnSpc>
                <a:spcPts val="1490"/>
              </a:lnSpc>
              <a:spcBef>
                <a:spcPts val="530"/>
              </a:spcBef>
            </a:pPr>
            <a:r>
              <a:rPr sz="1350" spc="409" dirty="0">
                <a:solidFill>
                  <a:srgbClr val="97979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ts val="1550"/>
              </a:lnSpc>
            </a:pPr>
            <a:r>
              <a:rPr sz="1400" spc="100" dirty="0">
                <a:solidFill>
                  <a:srgbClr val="62605D"/>
                </a:solidFill>
                <a:latin typeface="Times New Roman"/>
                <a:cs typeface="Times New Roman"/>
              </a:rPr>
              <a:t>•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77775" y="4424617"/>
            <a:ext cx="264795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300" dirty="0">
                <a:solidFill>
                  <a:srgbClr val="979795"/>
                </a:solidFill>
                <a:latin typeface="Arial"/>
                <a:cs typeface="Arial"/>
              </a:rPr>
              <a:t>.</a:t>
            </a:r>
            <a:r>
              <a:rPr sz="2350" spc="500" dirty="0">
                <a:solidFill>
                  <a:srgbClr val="979795"/>
                </a:solidFill>
                <a:latin typeface="Arial"/>
                <a:cs typeface="Arial"/>
              </a:rPr>
              <a:t>.</a:t>
            </a:r>
            <a:endParaRPr sz="23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94138" y="4629251"/>
            <a:ext cx="135890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-610" dirty="0">
                <a:solidFill>
                  <a:srgbClr val="808A93"/>
                </a:solidFill>
                <a:latin typeface="Times New Roman"/>
                <a:cs typeface="Times New Roman"/>
              </a:rPr>
              <a:t>•</a:t>
            </a:r>
            <a:r>
              <a:rPr sz="2250" spc="397" baseline="-25925" dirty="0">
                <a:solidFill>
                  <a:srgbClr val="62605D"/>
                </a:solidFill>
                <a:latin typeface="Times New Roman"/>
                <a:cs typeface="Times New Roman"/>
              </a:rPr>
              <a:t>•</a:t>
            </a:r>
            <a:endParaRPr sz="2250" baseline="-2592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143635">
              <a:lnSpc>
                <a:spcPct val="100000"/>
              </a:lnSpc>
            </a:pPr>
            <a:r>
              <a:rPr sz="4000" spc="-20" dirty="0">
                <a:latin typeface="Arial"/>
                <a:cs typeface="Arial"/>
              </a:rPr>
              <a:t>Invent</a:t>
            </a:r>
            <a:r>
              <a:rPr sz="4000" spc="-40" dirty="0">
                <a:latin typeface="Arial"/>
                <a:cs typeface="Arial"/>
              </a:rPr>
              <a:t>o</a:t>
            </a:r>
            <a:r>
              <a:rPr sz="4000" spc="-20" dirty="0">
                <a:latin typeface="Arial"/>
                <a:cs typeface="Arial"/>
              </a:rPr>
              <a:t>ry</a:t>
            </a:r>
            <a:r>
              <a:rPr sz="4000" spc="2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of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Dams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Co</a:t>
            </a:r>
            <a:r>
              <a:rPr sz="4000" spc="-45" dirty="0">
                <a:latin typeface="Arial"/>
                <a:cs typeface="Arial"/>
              </a:rPr>
              <a:t>n</a:t>
            </a:r>
            <a:r>
              <a:rPr sz="4000" spc="-20" dirty="0">
                <a:latin typeface="Arial"/>
                <a:cs typeface="Arial"/>
              </a:rPr>
              <a:t>tinued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92066"/>
            <a:ext cx="7849870" cy="2505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In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Flo</a:t>
            </a:r>
            <a:r>
              <a:rPr sz="2800" spc="-10" dirty="0">
                <a:latin typeface="Arial"/>
                <a:cs typeface="Arial"/>
              </a:rPr>
              <a:t>rid</a:t>
            </a:r>
            <a:r>
              <a:rPr sz="2800" spc="-15" dirty="0">
                <a:latin typeface="Arial"/>
                <a:cs typeface="Arial"/>
              </a:rPr>
              <a:t>a: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tional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Inventory sho</a:t>
            </a:r>
            <a:r>
              <a:rPr sz="2400" spc="-15" dirty="0">
                <a:latin typeface="Arial"/>
                <a:cs typeface="Arial"/>
              </a:rPr>
              <a:t>w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796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ent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F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EP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prel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minary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count sho</a:t>
            </a:r>
            <a:r>
              <a:rPr sz="2400" spc="-10" dirty="0">
                <a:latin typeface="Arial"/>
                <a:cs typeface="Arial"/>
              </a:rPr>
              <a:t>w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&gt;4000</a:t>
            </a:r>
            <a:endParaRPr sz="2400">
              <a:latin typeface="Arial"/>
              <a:cs typeface="Arial"/>
            </a:endParaRPr>
          </a:p>
          <a:p>
            <a:pPr marL="756285" marR="5080" lvl="1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Much of 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nfrastructure ass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ci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ted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th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dams, 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vees, and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reservoirs is 50 years or 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er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mpreh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nsive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ventory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assessment needed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87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305"/>
            <a:ext cx="9127277" cy="68396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0621" rIns="0" bIns="0" rtlCol="0">
            <a:spAutoFit/>
          </a:bodyPr>
          <a:lstStyle/>
          <a:p>
            <a:pPr marL="6337300">
              <a:lnSpc>
                <a:spcPct val="100000"/>
              </a:lnSpc>
            </a:pPr>
            <a:r>
              <a:rPr sz="2400" spc="-35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arly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f</a:t>
            </a:r>
            <a:r>
              <a:rPr sz="2400" spc="-35" dirty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ernoon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0621" rIns="0" bIns="0" rtlCol="0">
            <a:spAutoFit/>
          </a:bodyPr>
          <a:lstStyle/>
          <a:p>
            <a:pPr marL="6337300">
              <a:lnSpc>
                <a:spcPct val="100000"/>
              </a:lnSpc>
            </a:pPr>
            <a:r>
              <a:rPr sz="2400" spc="-35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arly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f</a:t>
            </a:r>
            <a:r>
              <a:rPr sz="2400" spc="-35" dirty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ernoon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28760" cy="68427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6821" rIns="0" bIns="0" rtlCol="0">
            <a:spAutoFit/>
          </a:bodyPr>
          <a:lstStyle/>
          <a:p>
            <a:pPr marL="6489700">
              <a:lnSpc>
                <a:spcPct val="100000"/>
              </a:lnSpc>
            </a:pP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L</a:t>
            </a:r>
            <a:r>
              <a:rPr sz="2400" spc="-2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2400" spc="-30" dirty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Af</a:t>
            </a:r>
            <a:r>
              <a:rPr sz="2400" spc="-40" dirty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ernoon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530475">
              <a:lnSpc>
                <a:spcPct val="100000"/>
              </a:lnSpc>
            </a:pPr>
            <a:r>
              <a:rPr sz="4000" spc="-330" dirty="0">
                <a:latin typeface="Arial"/>
                <a:cs typeface="Arial"/>
              </a:rPr>
              <a:t>T</a:t>
            </a:r>
            <a:r>
              <a:rPr sz="4000" spc="-25" dirty="0">
                <a:latin typeface="Arial"/>
                <a:cs typeface="Arial"/>
              </a:rPr>
              <a:t>opics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to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Discuss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92066"/>
            <a:ext cx="6903084" cy="30341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9</a:t>
            </a:r>
            <a:r>
              <a:rPr sz="2800" spc="-20" dirty="0">
                <a:latin typeface="Arial"/>
                <a:cs typeface="Arial"/>
              </a:rPr>
              <a:t>28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H</a:t>
            </a:r>
            <a:r>
              <a:rPr sz="2800" spc="-15" dirty="0">
                <a:latin typeface="Arial"/>
                <a:cs typeface="Arial"/>
              </a:rPr>
              <a:t>u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ic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L</a:t>
            </a:r>
            <a:r>
              <a:rPr sz="2800" spc="-10" dirty="0">
                <a:latin typeface="Arial"/>
                <a:cs typeface="Arial"/>
              </a:rPr>
              <a:t>ak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Di</a:t>
            </a:r>
            <a:r>
              <a:rPr sz="2800" spc="-5" dirty="0">
                <a:latin typeface="Arial"/>
                <a:cs typeface="Arial"/>
              </a:rPr>
              <a:t>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Fa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ure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Cu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re</a:t>
            </a:r>
            <a:r>
              <a:rPr sz="2800" spc="-15" dirty="0">
                <a:latin typeface="Arial"/>
                <a:cs typeface="Arial"/>
              </a:rPr>
              <a:t>nt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Co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tio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He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b</a:t>
            </a:r>
            <a:r>
              <a:rPr sz="2800" spc="-10" dirty="0">
                <a:latin typeface="Arial"/>
                <a:cs typeface="Arial"/>
              </a:rPr>
              <a:t>ert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Ho</a:t>
            </a:r>
            <a:r>
              <a:rPr sz="2800" spc="-10" dirty="0">
                <a:latin typeface="Arial"/>
                <a:cs typeface="Arial"/>
              </a:rPr>
              <a:t>ov</a:t>
            </a:r>
            <a:r>
              <a:rPr sz="2800" spc="-15" dirty="0">
                <a:latin typeface="Arial"/>
                <a:cs typeface="Arial"/>
              </a:rPr>
              <a:t>er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Di</a:t>
            </a:r>
            <a:r>
              <a:rPr sz="2800" spc="-10" dirty="0">
                <a:latin typeface="Arial"/>
                <a:cs typeface="Arial"/>
              </a:rPr>
              <a:t>k</a:t>
            </a:r>
            <a:r>
              <a:rPr sz="2800" spc="-20" dirty="0">
                <a:latin typeface="Arial"/>
                <a:cs typeface="Arial"/>
              </a:rPr>
              <a:t>e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Hu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ri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Kat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na</a:t>
            </a:r>
            <a:r>
              <a:rPr sz="2800" spc="-35" dirty="0">
                <a:latin typeface="Arial"/>
                <a:cs typeface="Arial"/>
              </a:rPr>
              <a:t>—</a:t>
            </a:r>
            <a:r>
              <a:rPr sz="2800" spc="-20" dirty="0">
                <a:latin typeface="Arial"/>
                <a:cs typeface="Arial"/>
              </a:rPr>
              <a:t>Le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Failu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es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d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nt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Re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5" dirty="0">
                <a:latin typeface="Arial"/>
                <a:cs typeface="Arial"/>
              </a:rPr>
              <a:t>w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HHD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CERP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Re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rs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lang="en-US" sz="2800" spc="-20" dirty="0" smtClean="0">
                <a:latin typeface="Arial"/>
                <a:cs typeface="Arial"/>
              </a:rPr>
              <a:t>Pensacola Dam Failure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583815">
              <a:lnSpc>
                <a:spcPct val="100000"/>
              </a:lnSpc>
            </a:pPr>
            <a:r>
              <a:rPr sz="4000" b="0" spc="-25" dirty="0">
                <a:latin typeface="Arial"/>
                <a:cs typeface="Arial"/>
              </a:rPr>
              <a:t>Lake</a:t>
            </a:r>
            <a:r>
              <a:rPr sz="4000" b="0" spc="20" dirty="0">
                <a:latin typeface="Arial"/>
                <a:cs typeface="Arial"/>
              </a:rPr>
              <a:t> </a:t>
            </a:r>
            <a:r>
              <a:rPr sz="4000" b="0" spc="-25" dirty="0">
                <a:latin typeface="Arial"/>
                <a:cs typeface="Arial"/>
              </a:rPr>
              <a:t>Okee</a:t>
            </a:r>
            <a:r>
              <a:rPr sz="4000" b="0" spc="-5" dirty="0">
                <a:latin typeface="Arial"/>
                <a:cs typeface="Arial"/>
              </a:rPr>
              <a:t>c</a:t>
            </a:r>
            <a:r>
              <a:rPr sz="4000" b="0" spc="-25" dirty="0">
                <a:latin typeface="Arial"/>
                <a:cs typeface="Arial"/>
              </a:rPr>
              <a:t>hobee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78350"/>
            <a:ext cx="3769360" cy="34753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0833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Calibri"/>
                <a:cs typeface="Calibri"/>
              </a:rPr>
              <a:t>970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squa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mi</a:t>
            </a:r>
            <a:r>
              <a:rPr sz="2800" spc="-25" dirty="0">
                <a:latin typeface="Calibri"/>
                <a:cs typeface="Calibri"/>
              </a:rPr>
              <a:t>l</a:t>
            </a:r>
            <a:r>
              <a:rPr sz="2800" spc="-15" dirty="0">
                <a:latin typeface="Calibri"/>
                <a:cs typeface="Calibri"/>
              </a:rPr>
              <a:t>es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n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tu</a:t>
            </a:r>
            <a:r>
              <a:rPr sz="2800" spc="-80" dirty="0">
                <a:latin typeface="Calibri"/>
                <a:cs typeface="Calibri"/>
              </a:rPr>
              <a:t>r</a:t>
            </a:r>
            <a:r>
              <a:rPr sz="2800" spc="-10" dirty="0">
                <a:latin typeface="Calibri"/>
                <a:cs typeface="Calibri"/>
              </a:rPr>
              <a:t>al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st</a:t>
            </a:r>
            <a:r>
              <a:rPr sz="2800" spc="-35" dirty="0">
                <a:latin typeface="Calibri"/>
                <a:cs typeface="Calibri"/>
              </a:rPr>
              <a:t>at</a:t>
            </a:r>
            <a:r>
              <a:rPr sz="2800" spc="-15" dirty="0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Calibri"/>
                <a:cs typeface="Calibri"/>
              </a:rPr>
              <a:t>B</a:t>
            </a:r>
            <a:r>
              <a:rPr sz="2800" spc="-35" dirty="0">
                <a:latin typeface="Calibri"/>
                <a:cs typeface="Calibri"/>
              </a:rPr>
              <a:t>e</a:t>
            </a:r>
            <a:r>
              <a:rPr sz="2800" spc="-75" dirty="0">
                <a:latin typeface="Calibri"/>
                <a:cs typeface="Calibri"/>
              </a:rPr>
              <a:t>f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</a:t>
            </a:r>
            <a:r>
              <a:rPr sz="2800" spc="-8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aina</a:t>
            </a:r>
            <a:r>
              <a:rPr sz="2800" spc="-30" dirty="0">
                <a:latin typeface="Calibri"/>
                <a:cs typeface="Calibri"/>
              </a:rPr>
              <a:t>g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</a:t>
            </a:r>
            <a:r>
              <a:rPr sz="2800" spc="-65" dirty="0">
                <a:latin typeface="Calibri"/>
                <a:cs typeface="Calibri"/>
              </a:rPr>
              <a:t>r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15" dirty="0">
                <a:latin typeface="Calibri"/>
                <a:cs typeface="Calibri"/>
              </a:rPr>
              <a:t>je</a:t>
            </a:r>
            <a:r>
              <a:rPr sz="2800" spc="-10" dirty="0">
                <a:latin typeface="Calibri"/>
                <a:cs typeface="Calibri"/>
              </a:rPr>
              <a:t>cts,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when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la</a:t>
            </a:r>
            <a:r>
              <a:rPr sz="2800" spc="-100" dirty="0">
                <a:latin typeface="Calibri"/>
                <a:cs typeface="Calibri"/>
              </a:rPr>
              <a:t>k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ched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~El</a:t>
            </a:r>
            <a:r>
              <a:rPr sz="2800" spc="-25" dirty="0">
                <a:latin typeface="Calibri"/>
                <a:cs typeface="Calibri"/>
              </a:rPr>
              <a:t>e</a:t>
            </a:r>
            <a:r>
              <a:rPr sz="2800" spc="-245" dirty="0">
                <a:latin typeface="Calibri"/>
                <a:cs typeface="Calibri"/>
              </a:rPr>
              <a:t>v</a:t>
            </a:r>
            <a:r>
              <a:rPr sz="2800" dirty="0">
                <a:latin typeface="Calibri"/>
                <a:cs typeface="Calibri"/>
              </a:rPr>
              <a:t>.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21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ft. </a:t>
            </a:r>
            <a:r>
              <a:rPr sz="2800" spc="-50" dirty="0">
                <a:latin typeface="Calibri"/>
                <a:cs typeface="Calibri"/>
              </a:rPr>
              <a:t>w</a:t>
            </a:r>
            <a:r>
              <a:rPr sz="2800" spc="-35" dirty="0">
                <a:latin typeface="Calibri"/>
                <a:cs typeface="Calibri"/>
              </a:rPr>
              <a:t>at</a:t>
            </a:r>
            <a:r>
              <a:rPr sz="2800" spc="-15" dirty="0">
                <a:latin typeface="Calibri"/>
                <a:cs typeface="Calibri"/>
              </a:rPr>
              <a:t>er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o</a:t>
            </a:r>
            <a:r>
              <a:rPr sz="2800" spc="-40" dirty="0">
                <a:latin typeface="Calibri"/>
                <a:cs typeface="Calibri"/>
              </a:rPr>
              <a:t>v</a:t>
            </a:r>
            <a:r>
              <a:rPr sz="2800" spc="-10" dirty="0">
                <a:latin typeface="Calibri"/>
                <a:cs typeface="Calibri"/>
              </a:rPr>
              <a:t>erfl</a:t>
            </a:r>
            <a:r>
              <a:rPr sz="2800" spc="-35" dirty="0">
                <a:latin typeface="Calibri"/>
                <a:cs typeface="Calibri"/>
              </a:rPr>
              <a:t>o</a:t>
            </a:r>
            <a:r>
              <a:rPr sz="2800" spc="-40" dirty="0">
                <a:latin typeface="Calibri"/>
                <a:cs typeface="Calibri"/>
              </a:rPr>
              <a:t>w</a:t>
            </a:r>
            <a:r>
              <a:rPr sz="2800" spc="-15" dirty="0">
                <a:latin typeface="Calibri"/>
                <a:cs typeface="Calibri"/>
              </a:rPr>
              <a:t>ed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</a:t>
            </a:r>
            <a:r>
              <a:rPr sz="2800" spc="-25" dirty="0">
                <a:latin typeface="Calibri"/>
                <a:cs typeface="Calibri"/>
              </a:rPr>
              <a:t>ow</a:t>
            </a:r>
            <a:r>
              <a:rPr sz="2800" spc="-20" dirty="0">
                <a:latin typeface="Calibri"/>
                <a:cs typeface="Calibri"/>
              </a:rPr>
              <a:t> n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tu</a:t>
            </a:r>
            <a:r>
              <a:rPr sz="2800" spc="-80" dirty="0">
                <a:latin typeface="Calibri"/>
                <a:cs typeface="Calibri"/>
              </a:rPr>
              <a:t>r</a:t>
            </a:r>
            <a:r>
              <a:rPr sz="2800" spc="-10" dirty="0">
                <a:latin typeface="Calibri"/>
                <a:cs typeface="Calibri"/>
              </a:rPr>
              <a:t>al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</a:t>
            </a:r>
            <a:r>
              <a:rPr sz="2800" spc="-35" dirty="0">
                <a:latin typeface="Calibri"/>
                <a:cs typeface="Calibri"/>
              </a:rPr>
              <a:t>e</a:t>
            </a:r>
            <a:r>
              <a:rPr sz="2800" spc="-40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ee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</a:t>
            </a:r>
            <a:r>
              <a:rPr sz="2800" spc="-10" dirty="0">
                <a:latin typeface="Calibri"/>
                <a:cs typeface="Calibri"/>
              </a:rPr>
              <a:t>o</a:t>
            </a:r>
            <a:r>
              <a:rPr sz="2800" spc="-20" dirty="0">
                <a:latin typeface="Calibri"/>
                <a:cs typeface="Calibri"/>
              </a:rPr>
              <a:t>uth</a:t>
            </a:r>
            <a:r>
              <a:rPr sz="2800" spc="-15" dirty="0">
                <a:latin typeface="Calibri"/>
                <a:cs typeface="Calibri"/>
              </a:rPr>
              <a:t> end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</a:t>
            </a:r>
            <a:r>
              <a:rPr sz="2800" spc="-50" dirty="0">
                <a:latin typeface="Calibri"/>
                <a:cs typeface="Calibri"/>
              </a:rPr>
              <a:t>n</a:t>
            </a:r>
            <a:r>
              <a:rPr sz="2800" spc="-3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70" dirty="0">
                <a:latin typeface="Calibri"/>
                <a:cs typeface="Calibri"/>
              </a:rPr>
              <a:t>E</a:t>
            </a:r>
            <a:r>
              <a:rPr sz="2800" spc="-40" dirty="0">
                <a:latin typeface="Calibri"/>
                <a:cs typeface="Calibri"/>
              </a:rPr>
              <a:t>v</a:t>
            </a:r>
            <a:r>
              <a:rPr sz="2800" spc="-15" dirty="0">
                <a:latin typeface="Calibri"/>
                <a:cs typeface="Calibri"/>
              </a:rPr>
              <a:t>e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glades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8200" y="2151871"/>
            <a:ext cx="4024148" cy="3421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583815">
              <a:lnSpc>
                <a:spcPct val="100000"/>
              </a:lnSpc>
            </a:pPr>
            <a:r>
              <a:rPr sz="4000" b="0" spc="-25" dirty="0">
                <a:latin typeface="Arial"/>
                <a:cs typeface="Arial"/>
              </a:rPr>
              <a:t>Lake</a:t>
            </a:r>
            <a:r>
              <a:rPr sz="4000" b="0" spc="20" dirty="0">
                <a:latin typeface="Arial"/>
                <a:cs typeface="Arial"/>
              </a:rPr>
              <a:t> </a:t>
            </a:r>
            <a:r>
              <a:rPr sz="4000" b="0" spc="-25" dirty="0">
                <a:latin typeface="Arial"/>
                <a:cs typeface="Arial"/>
              </a:rPr>
              <a:t>Okee</a:t>
            </a:r>
            <a:r>
              <a:rPr sz="4000" b="0" spc="-5" dirty="0">
                <a:latin typeface="Arial"/>
                <a:cs typeface="Arial"/>
              </a:rPr>
              <a:t>c</a:t>
            </a:r>
            <a:r>
              <a:rPr sz="4000" b="0" spc="-25" dirty="0">
                <a:latin typeface="Arial"/>
                <a:cs typeface="Arial"/>
              </a:rPr>
              <a:t>hobee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02993"/>
            <a:ext cx="3828415" cy="434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buFont typeface="Arial"/>
              <a:buChar char="•"/>
              <a:tabLst>
                <a:tab pos="355600" algn="l"/>
              </a:tabLst>
            </a:pPr>
            <a:r>
              <a:rPr sz="2600" spc="-5" dirty="0">
                <a:latin typeface="Calibri"/>
                <a:cs typeface="Calibri"/>
              </a:rPr>
              <a:t>D</a:t>
            </a:r>
            <a:r>
              <a:rPr sz="2600" spc="-40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aina</a:t>
            </a:r>
            <a:r>
              <a:rPr sz="2600" spc="-20" dirty="0">
                <a:latin typeface="Calibri"/>
                <a:cs typeface="Calibri"/>
              </a:rPr>
              <a:t>g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30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eclam</a:t>
            </a:r>
            <a:r>
              <a:rPr sz="2600" spc="-25" dirty="0">
                <a:latin typeface="Calibri"/>
                <a:cs typeface="Calibri"/>
              </a:rPr>
              <a:t>a</a:t>
            </a:r>
            <a:r>
              <a:rPr sz="2600" dirty="0">
                <a:latin typeface="Calibri"/>
                <a:cs typeface="Calibri"/>
              </a:rPr>
              <a:t>tion </a:t>
            </a:r>
            <a:r>
              <a:rPr sz="2600" spc="-5" dirty="0">
                <a:latin typeface="Calibri"/>
                <a:cs typeface="Calibri"/>
              </a:rPr>
              <a:t>p</a:t>
            </a:r>
            <a:r>
              <a:rPr sz="2600" spc="-30" dirty="0">
                <a:latin typeface="Calibri"/>
                <a:cs typeface="Calibri"/>
              </a:rPr>
              <a:t>r</a:t>
            </a:r>
            <a:r>
              <a:rPr sz="2600" spc="-5" dirty="0">
                <a:latin typeface="Calibri"/>
                <a:cs typeface="Calibri"/>
              </a:rPr>
              <a:t>ojec</a:t>
            </a:r>
            <a:r>
              <a:rPr sz="2600" spc="10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s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be</a:t>
            </a:r>
            <a:r>
              <a:rPr sz="2600" spc="-45" dirty="0">
                <a:latin typeface="Calibri"/>
                <a:cs typeface="Calibri"/>
              </a:rPr>
              <a:t>g</a:t>
            </a:r>
            <a:r>
              <a:rPr sz="2600" dirty="0">
                <a:latin typeface="Calibri"/>
                <a:cs typeface="Calibri"/>
              </a:rPr>
              <a:t>an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with </a:t>
            </a:r>
            <a:r>
              <a:rPr sz="2600" spc="-5" dirty="0">
                <a:latin typeface="Calibri"/>
                <a:cs typeface="Calibri"/>
              </a:rPr>
              <a:t>Hamil</a:t>
            </a:r>
            <a:r>
              <a:rPr sz="2600" spc="-1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o</a:t>
            </a:r>
            <a:r>
              <a:rPr sz="2600" dirty="0">
                <a:latin typeface="Calibri"/>
                <a:cs typeface="Calibri"/>
              </a:rPr>
              <a:t>n </a:t>
            </a:r>
            <a:r>
              <a:rPr sz="2600" spc="5" dirty="0">
                <a:latin typeface="Calibri"/>
                <a:cs typeface="Calibri"/>
              </a:rPr>
              <a:t>D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20" dirty="0">
                <a:latin typeface="Calibri"/>
                <a:cs typeface="Calibri"/>
              </a:rPr>
              <a:t>s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o</a:t>
            </a:r>
            <a:r>
              <a:rPr sz="2600" dirty="0">
                <a:latin typeface="Calibri"/>
                <a:cs typeface="Calibri"/>
              </a:rPr>
              <a:t>n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 186</a:t>
            </a:r>
            <a:r>
              <a:rPr sz="2600" spc="-5" dirty="0">
                <a:latin typeface="Calibri"/>
                <a:cs typeface="Calibri"/>
              </a:rPr>
              <a:t>0</a:t>
            </a:r>
            <a:r>
              <a:rPr sz="2600" spc="-5" dirty="0">
                <a:latin typeface="Times New Roman"/>
                <a:cs typeface="Times New Roman"/>
              </a:rPr>
              <a:t>’</a:t>
            </a:r>
            <a:r>
              <a:rPr sz="2600" dirty="0">
                <a:latin typeface="Calibri"/>
                <a:cs typeface="Calibri"/>
              </a:rPr>
              <a:t>s.</a:t>
            </a:r>
            <a:endParaRPr sz="2600">
              <a:latin typeface="Calibri"/>
              <a:cs typeface="Calibri"/>
            </a:endParaRPr>
          </a:p>
          <a:p>
            <a:pPr marL="355600" marR="60960" indent="-342900">
              <a:lnSpc>
                <a:spcPct val="80000"/>
              </a:lnSpc>
              <a:spcBef>
                <a:spcPts val="625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Calibri"/>
                <a:cs typeface="Calibri"/>
              </a:rPr>
              <a:t>In early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190</a:t>
            </a:r>
            <a:r>
              <a:rPr sz="2600" spc="-15" dirty="0">
                <a:latin typeface="Calibri"/>
                <a:cs typeface="Calibri"/>
              </a:rPr>
              <a:t>0</a:t>
            </a:r>
            <a:r>
              <a:rPr sz="2600" spc="-5" dirty="0">
                <a:latin typeface="Times New Roman"/>
                <a:cs typeface="Times New Roman"/>
              </a:rPr>
              <a:t>’</a:t>
            </a:r>
            <a:r>
              <a:rPr sz="2600" spc="-5" dirty="0">
                <a:latin typeface="Calibri"/>
                <a:cs typeface="Calibri"/>
              </a:rPr>
              <a:t>s</a:t>
            </a:r>
            <a:r>
              <a:rPr sz="2600" dirty="0">
                <a:latin typeface="Calibri"/>
                <a:cs typeface="Calibri"/>
              </a:rPr>
              <a:t>,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G</a:t>
            </a:r>
            <a:r>
              <a:rPr sz="2600" spc="-20" dirty="0">
                <a:latin typeface="Calibri"/>
                <a:cs typeface="Calibri"/>
              </a:rPr>
              <a:t>o</a:t>
            </a:r>
            <a:r>
              <a:rPr sz="2600" spc="-30" dirty="0">
                <a:latin typeface="Calibri"/>
                <a:cs typeface="Calibri"/>
              </a:rPr>
              <a:t>v</a:t>
            </a:r>
            <a:r>
              <a:rPr sz="2600" dirty="0">
                <a:latin typeface="Calibri"/>
                <a:cs typeface="Calibri"/>
              </a:rPr>
              <a:t>ernor Napoleon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Bonapar</a:t>
            </a:r>
            <a:r>
              <a:rPr sz="2600" spc="-15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e B</a:t>
            </a:r>
            <a:r>
              <a:rPr sz="2600" spc="-35" dirty="0">
                <a:latin typeface="Calibri"/>
                <a:cs typeface="Calibri"/>
              </a:rPr>
              <a:t>r</a:t>
            </a:r>
            <a:r>
              <a:rPr sz="2600" spc="-15" dirty="0">
                <a:latin typeface="Calibri"/>
                <a:cs typeface="Calibri"/>
              </a:rPr>
              <a:t>o</a:t>
            </a:r>
            <a:r>
              <a:rPr sz="2600" spc="-25" dirty="0">
                <a:latin typeface="Calibri"/>
                <a:cs typeface="Calibri"/>
              </a:rPr>
              <a:t>w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30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d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w</a:t>
            </a:r>
            <a:r>
              <a:rPr sz="2600" dirty="0">
                <a:latin typeface="Calibri"/>
                <a:cs typeface="Calibri"/>
              </a:rPr>
              <a:t>as elec</a:t>
            </a:r>
            <a:r>
              <a:rPr sz="2600" spc="-20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ed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on pl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dirty="0">
                <a:latin typeface="Calibri"/>
                <a:cs typeface="Calibri"/>
              </a:rPr>
              <a:t>t</a:t>
            </a:r>
            <a:r>
              <a:rPr sz="2600" spc="-60" dirty="0">
                <a:latin typeface="Calibri"/>
                <a:cs typeface="Calibri"/>
              </a:rPr>
              <a:t>f</a:t>
            </a:r>
            <a:r>
              <a:rPr sz="2600" spc="-5" dirty="0">
                <a:latin typeface="Calibri"/>
                <a:cs typeface="Calibri"/>
              </a:rPr>
              <a:t>or</a:t>
            </a:r>
            <a:r>
              <a:rPr sz="2600" dirty="0">
                <a:latin typeface="Calibri"/>
                <a:cs typeface="Calibri"/>
              </a:rPr>
              <a:t>m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t</a:t>
            </a:r>
            <a:r>
              <a:rPr sz="2600" dirty="0">
                <a:latin typeface="Calibri"/>
                <a:cs typeface="Calibri"/>
              </a:rPr>
              <a:t>o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20" dirty="0">
                <a:latin typeface="Calibri"/>
                <a:cs typeface="Calibri"/>
              </a:rPr>
              <a:t>g</a:t>
            </a:r>
            <a:r>
              <a:rPr sz="2600" dirty="0">
                <a:latin typeface="Calibri"/>
                <a:cs typeface="Calibri"/>
              </a:rPr>
              <a:t>g</a:t>
            </a:r>
            <a:r>
              <a:rPr sz="2600" spc="-35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es</a:t>
            </a:r>
            <a:r>
              <a:rPr sz="2600" spc="5" dirty="0">
                <a:latin typeface="Calibri"/>
                <a:cs typeface="Calibri"/>
              </a:rPr>
              <a:t>s</a:t>
            </a:r>
            <a:r>
              <a:rPr sz="2600" dirty="0">
                <a:latin typeface="Calibri"/>
                <a:cs typeface="Calibri"/>
              </a:rPr>
              <a:t>i</a:t>
            </a:r>
            <a:r>
              <a:rPr sz="2600" spc="-20" dirty="0">
                <a:latin typeface="Calibri"/>
                <a:cs typeface="Calibri"/>
              </a:rPr>
              <a:t>v</a:t>
            </a:r>
            <a:r>
              <a:rPr sz="2600" dirty="0">
                <a:latin typeface="Calibri"/>
                <a:cs typeface="Calibri"/>
              </a:rPr>
              <a:t>ely </a:t>
            </a:r>
            <a:r>
              <a:rPr sz="2600" spc="-5" dirty="0">
                <a:latin typeface="Calibri"/>
                <a:cs typeface="Calibri"/>
              </a:rPr>
              <a:t>d</a:t>
            </a:r>
            <a:r>
              <a:rPr sz="2600" spc="-45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ain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60" dirty="0">
                <a:latin typeface="Calibri"/>
                <a:cs typeface="Calibri"/>
              </a:rPr>
              <a:t>E</a:t>
            </a:r>
            <a:r>
              <a:rPr sz="2600" spc="-25" dirty="0">
                <a:latin typeface="Calibri"/>
                <a:cs typeface="Calibri"/>
              </a:rPr>
              <a:t>v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35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glades.</a:t>
            </a:r>
            <a:endParaRPr sz="2600">
              <a:latin typeface="Calibri"/>
              <a:cs typeface="Calibri"/>
            </a:endParaRPr>
          </a:p>
          <a:p>
            <a:pPr marL="355600" marR="145415" indent="-342900">
              <a:lnSpc>
                <a:spcPct val="80000"/>
              </a:lnSpc>
              <a:spcBef>
                <a:spcPts val="625"/>
              </a:spcBef>
              <a:buFont typeface="Arial"/>
              <a:buChar char="•"/>
              <a:tabLst>
                <a:tab pos="355600" algn="l"/>
              </a:tabLst>
            </a:pPr>
            <a:r>
              <a:rPr sz="2600" spc="-25" dirty="0">
                <a:latin typeface="Calibri"/>
                <a:cs typeface="Calibri"/>
              </a:rPr>
              <a:t>B</a:t>
            </a:r>
            <a:r>
              <a:rPr sz="2600" dirty="0">
                <a:latin typeface="Calibri"/>
                <a:cs typeface="Calibri"/>
              </a:rPr>
              <a:t>y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192</a:t>
            </a:r>
            <a:r>
              <a:rPr sz="2600" spc="5" dirty="0">
                <a:latin typeface="Calibri"/>
                <a:cs typeface="Calibri"/>
              </a:rPr>
              <a:t>0</a:t>
            </a:r>
            <a:r>
              <a:rPr sz="2600" spc="-10" dirty="0">
                <a:latin typeface="Calibri"/>
                <a:cs typeface="Calibri"/>
              </a:rPr>
              <a:t>,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si</a:t>
            </a:r>
            <a:r>
              <a:rPr sz="2600" dirty="0">
                <a:latin typeface="Calibri"/>
                <a:cs typeface="Calibri"/>
              </a:rPr>
              <a:t>x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c</a:t>
            </a:r>
            <a:r>
              <a:rPr sz="2600" dirty="0">
                <a:latin typeface="Calibri"/>
                <a:cs typeface="Calibri"/>
              </a:rPr>
              <a:t>an</a:t>
            </a:r>
            <a:r>
              <a:rPr sz="2600" spc="5" dirty="0">
                <a:latin typeface="Calibri"/>
                <a:cs typeface="Calibri"/>
              </a:rPr>
              <a:t>a</a:t>
            </a:r>
            <a:r>
              <a:rPr sz="2600" dirty="0">
                <a:latin typeface="Calibri"/>
                <a:cs typeface="Calibri"/>
              </a:rPr>
              <a:t>ls</a:t>
            </a:r>
            <a:r>
              <a:rPr sz="2600" spc="-5" dirty="0">
                <a:latin typeface="Calibri"/>
                <a:cs typeface="Calibri"/>
              </a:rPr>
              <a:t> dug </a:t>
            </a:r>
            <a:r>
              <a:rPr sz="2600" dirty="0">
                <a:latin typeface="Calibri"/>
                <a:cs typeface="Calibri"/>
              </a:rPr>
              <a:t>th</a:t>
            </a:r>
            <a:r>
              <a:rPr sz="2600" spc="-15" dirty="0">
                <a:latin typeface="Calibri"/>
                <a:cs typeface="Calibri"/>
              </a:rPr>
              <a:t>a</a:t>
            </a:r>
            <a:r>
              <a:rPr sz="2600" dirty="0">
                <a:latin typeface="Calibri"/>
                <a:cs typeface="Calibri"/>
              </a:rPr>
              <a:t>t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</a:t>
            </a:r>
            <a:r>
              <a:rPr sz="2600" spc="-15" dirty="0">
                <a:latin typeface="Calibri"/>
                <a:cs typeface="Calibri"/>
              </a:rPr>
              <a:t>o</a:t>
            </a:r>
            <a:r>
              <a:rPr sz="2600" spc="-25" dirty="0">
                <a:latin typeface="Calibri"/>
                <a:cs typeface="Calibri"/>
              </a:rPr>
              <a:t>w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35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ed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t</a:t>
            </a:r>
            <a:r>
              <a:rPr sz="2600" spc="-5" dirty="0">
                <a:latin typeface="Calibri"/>
                <a:cs typeface="Calibri"/>
              </a:rPr>
              <a:t>h</a:t>
            </a:r>
            <a:r>
              <a:rPr sz="2600" dirty="0">
                <a:latin typeface="Calibri"/>
                <a:cs typeface="Calibri"/>
              </a:rPr>
              <a:t>e </a:t>
            </a:r>
            <a:r>
              <a:rPr sz="2600" spc="-5" dirty="0">
                <a:latin typeface="Calibri"/>
                <a:cs typeface="Calibri"/>
              </a:rPr>
              <a:t>La</a:t>
            </a:r>
            <a:r>
              <a:rPr sz="2600" spc="-85" dirty="0">
                <a:latin typeface="Calibri"/>
                <a:cs typeface="Calibri"/>
              </a:rPr>
              <a:t>k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10" dirty="0">
                <a:latin typeface="Calibri"/>
                <a:cs typeface="Calibri"/>
              </a:rPr>
              <a:t> b</a:t>
            </a:r>
            <a:r>
              <a:rPr sz="2600" dirty="0">
                <a:latin typeface="Calibri"/>
                <a:cs typeface="Calibri"/>
              </a:rPr>
              <a:t>y 6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65" dirty="0">
                <a:latin typeface="Calibri"/>
                <a:cs typeface="Calibri"/>
              </a:rPr>
              <a:t>f</a:t>
            </a:r>
            <a:r>
              <a:rPr sz="2600" dirty="0">
                <a:latin typeface="Calibri"/>
                <a:cs typeface="Calibri"/>
              </a:rPr>
              <a:t>e</a:t>
            </a:r>
            <a:r>
              <a:rPr sz="2600" spc="-10" dirty="0">
                <a:latin typeface="Calibri"/>
                <a:cs typeface="Calibri"/>
              </a:rPr>
              <a:t>e</a:t>
            </a:r>
            <a:r>
              <a:rPr sz="2600" dirty="0">
                <a:latin typeface="Calibri"/>
                <a:cs typeface="Calibri"/>
              </a:rPr>
              <a:t>t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35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educed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its a</a:t>
            </a:r>
            <a:r>
              <a:rPr sz="2600" spc="-35" dirty="0">
                <a:latin typeface="Calibri"/>
                <a:cs typeface="Calibri"/>
              </a:rPr>
              <a:t>r</a:t>
            </a:r>
            <a:r>
              <a:rPr sz="2600" dirty="0">
                <a:latin typeface="Calibri"/>
                <a:cs typeface="Calibri"/>
              </a:rPr>
              <a:t>ea </a:t>
            </a:r>
            <a:r>
              <a:rPr sz="2600" spc="-10" dirty="0">
                <a:latin typeface="Calibri"/>
                <a:cs typeface="Calibri"/>
              </a:rPr>
              <a:t>b</a:t>
            </a:r>
            <a:r>
              <a:rPr sz="2600" dirty="0">
                <a:latin typeface="Calibri"/>
                <a:cs typeface="Calibri"/>
              </a:rPr>
              <a:t>y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250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sq</a:t>
            </a:r>
            <a:r>
              <a:rPr sz="2600" dirty="0">
                <a:latin typeface="Calibri"/>
                <a:cs typeface="Calibri"/>
              </a:rPr>
              <a:t>.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miles.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27676" y="1731263"/>
            <a:ext cx="3279647" cy="42641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23103" y="1726692"/>
            <a:ext cx="3289300" cy="4273550"/>
          </a:xfrm>
          <a:custGeom>
            <a:avLst/>
            <a:gdLst/>
            <a:ahLst/>
            <a:cxnLst/>
            <a:rect l="l" t="t" r="r" b="b"/>
            <a:pathLst>
              <a:path w="3289300" h="4273550">
                <a:moveTo>
                  <a:pt x="0" y="4273296"/>
                </a:moveTo>
                <a:lnTo>
                  <a:pt x="3288792" y="4273296"/>
                </a:lnTo>
                <a:lnTo>
                  <a:pt x="3288792" y="0"/>
                </a:lnTo>
                <a:lnTo>
                  <a:pt x="0" y="0"/>
                </a:lnTo>
                <a:lnTo>
                  <a:pt x="0" y="4273296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49415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Pah</a:t>
            </a:r>
            <a:r>
              <a:rPr sz="4000" spc="-45" dirty="0">
                <a:latin typeface="Arial"/>
                <a:cs typeface="Arial"/>
              </a:rPr>
              <a:t>o</a:t>
            </a:r>
            <a:r>
              <a:rPr sz="4000" spc="-25" dirty="0">
                <a:latin typeface="Arial"/>
                <a:cs typeface="Arial"/>
              </a:rPr>
              <a:t>kee</a:t>
            </a:r>
            <a:r>
              <a:rPr sz="4000" spc="25" dirty="0">
                <a:latin typeface="Arial"/>
                <a:cs typeface="Arial"/>
              </a:rPr>
              <a:t> </a:t>
            </a:r>
            <a:r>
              <a:rPr sz="4000" spc="-25" dirty="0"/>
              <a:t>–</a:t>
            </a:r>
            <a:r>
              <a:rPr sz="4000" dirty="0"/>
              <a:t> </a:t>
            </a:r>
            <a:r>
              <a:rPr sz="4000" spc="-25" dirty="0">
                <a:latin typeface="Arial"/>
                <a:cs typeface="Arial"/>
              </a:rPr>
              <a:t>Before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the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Dike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4483" y="1600200"/>
            <a:ext cx="7495032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9911" y="1595627"/>
            <a:ext cx="7504430" cy="4535805"/>
          </a:xfrm>
          <a:custGeom>
            <a:avLst/>
            <a:gdLst/>
            <a:ahLst/>
            <a:cxnLst/>
            <a:rect l="l" t="t" r="r" b="b"/>
            <a:pathLst>
              <a:path w="7504430" h="4535805">
                <a:moveTo>
                  <a:pt x="0" y="4535424"/>
                </a:moveTo>
                <a:lnTo>
                  <a:pt x="7504176" y="4535424"/>
                </a:lnTo>
                <a:lnTo>
                  <a:pt x="7504176" y="0"/>
                </a:lnTo>
                <a:lnTo>
                  <a:pt x="0" y="0"/>
                </a:lnTo>
                <a:lnTo>
                  <a:pt x="0" y="453542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803400">
              <a:lnSpc>
                <a:spcPct val="100000"/>
              </a:lnSpc>
            </a:pPr>
            <a:r>
              <a:rPr sz="4000" spc="-30" dirty="0">
                <a:latin typeface="Arial"/>
                <a:cs typeface="Arial"/>
              </a:rPr>
              <a:t>Ca</a:t>
            </a:r>
            <a:r>
              <a:rPr sz="4000" spc="-40" dirty="0">
                <a:latin typeface="Arial"/>
                <a:cs typeface="Arial"/>
              </a:rPr>
              <a:t>u</a:t>
            </a:r>
            <a:r>
              <a:rPr sz="4000" spc="-25" dirty="0">
                <a:latin typeface="Arial"/>
                <a:cs typeface="Arial"/>
              </a:rPr>
              <a:t>ses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of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Dam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Failures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49394"/>
            <a:ext cx="6124575" cy="3803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Se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ge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pi</a:t>
            </a:r>
            <a:r>
              <a:rPr sz="2800" spc="-15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Ov</a:t>
            </a:r>
            <a:r>
              <a:rPr sz="2800" spc="-10" dirty="0">
                <a:latin typeface="Arial"/>
                <a:cs typeface="Arial"/>
              </a:rPr>
              <a:t>erto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pi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Sp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llw</a:t>
            </a:r>
            <a:r>
              <a:rPr sz="2800" spc="-10" dirty="0">
                <a:latin typeface="Arial"/>
                <a:cs typeface="Arial"/>
              </a:rPr>
              <a:t>ay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-10" dirty="0">
                <a:latin typeface="Arial"/>
                <a:cs typeface="Arial"/>
              </a:rPr>
              <a:t>er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ets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Slo</a:t>
            </a:r>
            <a:r>
              <a:rPr sz="2800" spc="-20" dirty="0">
                <a:latin typeface="Arial"/>
                <a:cs typeface="Arial"/>
              </a:rPr>
              <a:t>pe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inst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b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li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y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0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Steep S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op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or Select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on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 Materia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Inad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q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ate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ac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ment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mpacti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90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Lack of 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ositive S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ep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ge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ntrol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Font typeface="Arial"/>
              <a:buChar char="–"/>
              <a:tabLst>
                <a:tab pos="756920" algn="l"/>
              </a:tabLst>
            </a:pPr>
            <a:r>
              <a:rPr sz="2400" spc="-50" dirty="0">
                <a:latin typeface="Arial"/>
                <a:cs typeface="Arial"/>
              </a:rPr>
              <a:t>W</a:t>
            </a:r>
            <a:r>
              <a:rPr sz="2400" dirty="0">
                <a:latin typeface="Arial"/>
                <a:cs typeface="Arial"/>
              </a:rPr>
              <a:t>eak Fou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dati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326515">
              <a:lnSpc>
                <a:spcPct val="100000"/>
              </a:lnSpc>
            </a:pPr>
            <a:r>
              <a:rPr sz="4000" b="0" spc="-25" dirty="0">
                <a:latin typeface="Arial"/>
                <a:cs typeface="Arial"/>
              </a:rPr>
              <a:t>Lake</a:t>
            </a:r>
            <a:r>
              <a:rPr sz="4000" b="0" spc="10" dirty="0">
                <a:latin typeface="Arial"/>
                <a:cs typeface="Arial"/>
              </a:rPr>
              <a:t> </a:t>
            </a:r>
            <a:r>
              <a:rPr sz="4000" b="0" spc="-25" dirty="0">
                <a:latin typeface="Arial"/>
                <a:cs typeface="Arial"/>
              </a:rPr>
              <a:t>Okeechobee</a:t>
            </a:r>
            <a:r>
              <a:rPr sz="4000" b="0" spc="20" dirty="0">
                <a:latin typeface="Arial"/>
                <a:cs typeface="Arial"/>
              </a:rPr>
              <a:t> </a:t>
            </a:r>
            <a:r>
              <a:rPr sz="4000" b="0" spc="-25" dirty="0">
                <a:latin typeface="Arial"/>
                <a:cs typeface="Arial"/>
              </a:rPr>
              <a:t>Muck</a:t>
            </a:r>
            <a:r>
              <a:rPr sz="4000" b="0" spc="15" dirty="0">
                <a:latin typeface="Arial"/>
                <a:cs typeface="Arial"/>
              </a:rPr>
              <a:t> </a:t>
            </a:r>
            <a:r>
              <a:rPr sz="4000" b="0" spc="-20" dirty="0">
                <a:latin typeface="Arial"/>
                <a:cs typeface="Arial"/>
              </a:rPr>
              <a:t>Dike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08404"/>
            <a:ext cx="3854450" cy="4345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buFont typeface="Arial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Beginning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192</a:t>
            </a:r>
            <a:r>
              <a:rPr sz="2200" spc="-10" dirty="0">
                <a:latin typeface="Calibri"/>
                <a:cs typeface="Calibri"/>
              </a:rPr>
              <a:t>3,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ED</a:t>
            </a:r>
            <a:r>
              <a:rPr sz="2200" spc="-15" dirty="0">
                <a:latin typeface="Calibri"/>
                <a:cs typeface="Calibri"/>
              </a:rPr>
              <a:t>D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buil</a:t>
            </a:r>
            <a:r>
              <a:rPr sz="2200" dirty="0">
                <a:latin typeface="Calibri"/>
                <a:cs typeface="Calibri"/>
              </a:rPr>
              <a:t>d </a:t>
            </a:r>
            <a:r>
              <a:rPr sz="2200" spc="-10" dirty="0">
                <a:latin typeface="Calibri"/>
                <a:cs typeface="Calibri"/>
              </a:rPr>
              <a:t>earthen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di</a:t>
            </a:r>
            <a:r>
              <a:rPr sz="2200" spc="-85" dirty="0">
                <a:latin typeface="Calibri"/>
                <a:cs typeface="Calibri"/>
              </a:rPr>
              <a:t>k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57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miles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</a:t>
            </a:r>
            <a:r>
              <a:rPr sz="2200" spc="-10" dirty="0">
                <a:latin typeface="Calibri"/>
                <a:cs typeface="Calibri"/>
              </a:rPr>
              <a:t>o</a:t>
            </a:r>
            <a:r>
              <a:rPr sz="2200" spc="-20" dirty="0">
                <a:latin typeface="Calibri"/>
                <a:cs typeface="Calibri"/>
              </a:rPr>
              <a:t>ng</a:t>
            </a:r>
            <a:r>
              <a:rPr sz="2200" spc="-15" dirty="0">
                <a:latin typeface="Calibri"/>
                <a:cs typeface="Calibri"/>
              </a:rPr>
              <a:t> f</a:t>
            </a:r>
            <a:r>
              <a:rPr sz="2200" spc="-45" dirty="0">
                <a:latin typeface="Calibri"/>
                <a:cs typeface="Calibri"/>
              </a:rPr>
              <a:t>r</a:t>
            </a:r>
            <a:r>
              <a:rPr sz="2200" spc="-10" dirty="0">
                <a:latin typeface="Calibri"/>
                <a:cs typeface="Calibri"/>
              </a:rPr>
              <a:t>o</a:t>
            </a:r>
            <a:r>
              <a:rPr sz="2200" spc="-20" dirty="0">
                <a:latin typeface="Calibri"/>
                <a:cs typeface="Calibri"/>
              </a:rPr>
              <a:t>m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Mo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H</a:t>
            </a:r>
            <a:r>
              <a:rPr sz="2200" spc="-45" dirty="0">
                <a:latin typeface="Calibri"/>
                <a:cs typeface="Calibri"/>
              </a:rPr>
              <a:t>a</a:t>
            </a:r>
            <a:r>
              <a:rPr sz="2200" spc="-30" dirty="0">
                <a:latin typeface="Calibri"/>
                <a:cs typeface="Calibri"/>
              </a:rPr>
              <a:t>v</a:t>
            </a:r>
            <a:r>
              <a:rPr sz="2200" spc="-15" dirty="0">
                <a:latin typeface="Calibri"/>
                <a:cs typeface="Calibri"/>
              </a:rPr>
              <a:t>en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45" dirty="0">
                <a:latin typeface="Calibri"/>
                <a:cs typeface="Calibri"/>
              </a:rPr>
              <a:t>t</a:t>
            </a:r>
            <a:r>
              <a:rPr sz="2200" spc="-15" dirty="0">
                <a:latin typeface="Calibri"/>
                <a:cs typeface="Calibri"/>
              </a:rPr>
              <a:t>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60" dirty="0">
                <a:latin typeface="Calibri"/>
                <a:cs typeface="Calibri"/>
              </a:rPr>
              <a:t>P</a:t>
            </a:r>
            <a:r>
              <a:rPr sz="2200" spc="-15" dirty="0">
                <a:latin typeface="Calibri"/>
                <a:cs typeface="Calibri"/>
              </a:rPr>
              <a:t>a</a:t>
            </a:r>
            <a:r>
              <a:rPr sz="2200" spc="-10" dirty="0">
                <a:latin typeface="Calibri"/>
                <a:cs typeface="Calibri"/>
              </a:rPr>
              <a:t>ho</a:t>
            </a:r>
            <a:r>
              <a:rPr sz="2200" spc="-85" dirty="0">
                <a:latin typeface="Calibri"/>
                <a:cs typeface="Calibri"/>
              </a:rPr>
              <a:t>k</a:t>
            </a:r>
            <a:r>
              <a:rPr sz="2200" spc="-15" dirty="0">
                <a:latin typeface="Calibri"/>
                <a:cs typeface="Calibri"/>
              </a:rPr>
              <a:t>ee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u</a:t>
            </a:r>
            <a:r>
              <a:rPr sz="2200" spc="-10" dirty="0">
                <a:latin typeface="Calibri"/>
                <a:cs typeface="Calibri"/>
              </a:rPr>
              <a:t>sing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h</a:t>
            </a:r>
            <a:r>
              <a:rPr sz="2200" spc="-15" dirty="0">
                <a:latin typeface="Calibri"/>
                <a:cs typeface="Calibri"/>
              </a:rPr>
              <a:t>o</a:t>
            </a:r>
            <a:r>
              <a:rPr sz="2200" spc="-20" dirty="0">
                <a:latin typeface="Calibri"/>
                <a:cs typeface="Calibri"/>
              </a:rPr>
              <a:t>ppe</a:t>
            </a:r>
            <a:r>
              <a:rPr sz="2200" spc="-10" dirty="0">
                <a:latin typeface="Calibri"/>
                <a:cs typeface="Calibri"/>
              </a:rPr>
              <a:t>r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spc="-15" dirty="0">
                <a:latin typeface="Calibri"/>
                <a:cs typeface="Calibri"/>
              </a:rPr>
              <a:t>ed</a:t>
            </a:r>
            <a:r>
              <a:rPr sz="2200" spc="-40" dirty="0">
                <a:latin typeface="Calibri"/>
                <a:cs typeface="Calibri"/>
              </a:rPr>
              <a:t>g</a:t>
            </a:r>
            <a:r>
              <a:rPr sz="2200" spc="-10" dirty="0">
                <a:latin typeface="Calibri"/>
                <a:cs typeface="Calibri"/>
              </a:rPr>
              <a:t>es.</a:t>
            </a:r>
            <a:endParaRPr sz="2200">
              <a:latin typeface="Calibri"/>
              <a:cs typeface="Calibri"/>
            </a:endParaRPr>
          </a:p>
          <a:p>
            <a:pPr marL="469900">
              <a:lnSpc>
                <a:spcPts val="2375"/>
              </a:lnSpc>
              <a:tabLst>
                <a:tab pos="756285" algn="l"/>
              </a:tabLst>
            </a:pPr>
            <a:r>
              <a:rPr sz="2200" spc="-15" dirty="0">
                <a:latin typeface="Arial"/>
                <a:cs typeface="Arial"/>
              </a:rPr>
              <a:t>–	</a:t>
            </a:r>
            <a:r>
              <a:rPr sz="2200" spc="-15" dirty="0">
                <a:latin typeface="Calibri"/>
                <a:cs typeface="Calibri"/>
              </a:rPr>
              <a:t>Di</a:t>
            </a:r>
            <a:r>
              <a:rPr sz="2200" spc="-80" dirty="0">
                <a:latin typeface="Calibri"/>
                <a:cs typeface="Calibri"/>
              </a:rPr>
              <a:t>k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r</a:t>
            </a:r>
            <a:r>
              <a:rPr sz="2200" spc="-15" dirty="0">
                <a:latin typeface="Calibri"/>
                <a:cs typeface="Calibri"/>
              </a:rPr>
              <a:t>an</a:t>
            </a:r>
            <a:r>
              <a:rPr sz="2200" spc="-40" dirty="0">
                <a:latin typeface="Calibri"/>
                <a:cs typeface="Calibri"/>
              </a:rPr>
              <a:t>g</a:t>
            </a:r>
            <a:r>
              <a:rPr sz="2200" spc="-15" dirty="0">
                <a:latin typeface="Calibri"/>
                <a:cs typeface="Calibri"/>
              </a:rPr>
              <a:t>ed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heig</a:t>
            </a:r>
            <a:r>
              <a:rPr sz="2200" spc="-40" dirty="0">
                <a:latin typeface="Calibri"/>
                <a:cs typeface="Calibri"/>
              </a:rPr>
              <a:t>h</a:t>
            </a:r>
            <a:r>
              <a:rPr sz="2200" spc="-10" dirty="0">
                <a:latin typeface="Calibri"/>
                <a:cs typeface="Calibri"/>
              </a:rPr>
              <a:t>t</a:t>
            </a:r>
            <a:endParaRPr sz="2200">
              <a:latin typeface="Calibri"/>
              <a:cs typeface="Calibri"/>
            </a:endParaRPr>
          </a:p>
          <a:p>
            <a:pPr marL="756285">
              <a:lnSpc>
                <a:spcPts val="2375"/>
              </a:lnSpc>
            </a:pPr>
            <a:r>
              <a:rPr sz="2200" spc="-15" dirty="0">
                <a:latin typeface="Calibri"/>
                <a:cs typeface="Calibri"/>
              </a:rPr>
              <a:t>f</a:t>
            </a:r>
            <a:r>
              <a:rPr sz="2200" spc="-45" dirty="0">
                <a:latin typeface="Calibri"/>
                <a:cs typeface="Calibri"/>
              </a:rPr>
              <a:t>r</a:t>
            </a:r>
            <a:r>
              <a:rPr sz="2200" spc="-20" dirty="0">
                <a:latin typeface="Calibri"/>
                <a:cs typeface="Calibri"/>
              </a:rPr>
              <a:t>om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5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</a:t>
            </a:r>
            <a:r>
              <a:rPr sz="2200" spc="-15" dirty="0">
                <a:latin typeface="Calibri"/>
                <a:cs typeface="Calibri"/>
              </a:rPr>
              <a:t>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9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75" dirty="0">
                <a:latin typeface="Calibri"/>
                <a:cs typeface="Calibri"/>
              </a:rPr>
              <a:t>f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spc="-35" dirty="0">
                <a:latin typeface="Calibri"/>
                <a:cs typeface="Calibri"/>
              </a:rPr>
              <a:t>e</a:t>
            </a:r>
            <a:r>
              <a:rPr sz="2200" spc="-10" dirty="0">
                <a:latin typeface="Calibri"/>
                <a:cs typeface="Calibri"/>
              </a:rPr>
              <a:t>t</a:t>
            </a:r>
            <a:endParaRPr sz="2200">
              <a:latin typeface="Calibri"/>
              <a:cs typeface="Calibri"/>
            </a:endParaRPr>
          </a:p>
          <a:p>
            <a:pPr marL="355600" marR="719455" indent="-342900">
              <a:lnSpc>
                <a:spcPct val="80000"/>
              </a:lnSpc>
              <a:spcBef>
                <a:spcPts val="530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10" dirty="0">
                <a:latin typeface="Calibri"/>
                <a:cs typeface="Calibri"/>
              </a:rPr>
              <a:t>Co</a:t>
            </a:r>
            <a:r>
              <a:rPr sz="2200" spc="-20" dirty="0">
                <a:latin typeface="Calibri"/>
                <a:cs typeface="Calibri"/>
              </a:rPr>
              <a:t>n</a:t>
            </a:r>
            <a:r>
              <a:rPr sz="2200" spc="-30" dirty="0">
                <a:latin typeface="Calibri"/>
                <a:cs typeface="Calibri"/>
              </a:rPr>
              <a:t>s</a:t>
            </a:r>
            <a:r>
              <a:rPr sz="2200" spc="-10" dirty="0">
                <a:latin typeface="Calibri"/>
                <a:cs typeface="Calibri"/>
              </a:rPr>
              <a:t>truc</a:t>
            </a:r>
            <a:r>
              <a:rPr sz="2200" spc="-45" dirty="0">
                <a:latin typeface="Calibri"/>
                <a:cs typeface="Calibri"/>
              </a:rPr>
              <a:t>t</a:t>
            </a:r>
            <a:r>
              <a:rPr sz="2200" spc="-15" dirty="0">
                <a:latin typeface="Calibri"/>
                <a:cs typeface="Calibri"/>
              </a:rPr>
              <a:t>ed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</a:t>
            </a:r>
            <a:r>
              <a:rPr sz="2200" spc="-45" dirty="0">
                <a:latin typeface="Calibri"/>
                <a:cs typeface="Calibri"/>
              </a:rPr>
              <a:t>r</a:t>
            </a:r>
            <a:r>
              <a:rPr sz="2200" spc="-10" dirty="0">
                <a:latin typeface="Calibri"/>
                <a:cs typeface="Calibri"/>
              </a:rPr>
              <a:t>o</a:t>
            </a:r>
            <a:r>
              <a:rPr sz="2200" spc="-20" dirty="0">
                <a:latin typeface="Calibri"/>
                <a:cs typeface="Calibri"/>
              </a:rPr>
              <a:t>m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</a:t>
            </a:r>
            <a:r>
              <a:rPr sz="2200" spc="-10" dirty="0">
                <a:latin typeface="Calibri"/>
                <a:cs typeface="Calibri"/>
              </a:rPr>
              <a:t>o</a:t>
            </a:r>
            <a:r>
              <a:rPr sz="2200" spc="-40" dirty="0">
                <a:latin typeface="Calibri"/>
                <a:cs typeface="Calibri"/>
              </a:rPr>
              <a:t>c</a:t>
            </a:r>
            <a:r>
              <a:rPr sz="2200" spc="-10" dirty="0">
                <a:latin typeface="Calibri"/>
                <a:cs typeface="Calibri"/>
              </a:rPr>
              <a:t>ally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spc="-15" dirty="0">
                <a:latin typeface="Calibri"/>
                <a:cs typeface="Calibri"/>
              </a:rPr>
              <a:t>ed</a:t>
            </a:r>
            <a:r>
              <a:rPr sz="2200" spc="-40" dirty="0">
                <a:latin typeface="Calibri"/>
                <a:cs typeface="Calibri"/>
              </a:rPr>
              <a:t>g</a:t>
            </a:r>
            <a:r>
              <a:rPr sz="2200" spc="-15" dirty="0">
                <a:latin typeface="Calibri"/>
                <a:cs typeface="Calibri"/>
              </a:rPr>
              <a:t>ed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m</a:t>
            </a:r>
            <a:r>
              <a:rPr sz="2200" spc="-35" dirty="0">
                <a:latin typeface="Calibri"/>
                <a:cs typeface="Calibri"/>
              </a:rPr>
              <a:t>a</a:t>
            </a:r>
            <a:r>
              <a:rPr sz="2200" spc="-40" dirty="0">
                <a:latin typeface="Calibri"/>
                <a:cs typeface="Calibri"/>
              </a:rPr>
              <a:t>t</a:t>
            </a:r>
            <a:r>
              <a:rPr sz="2200" spc="-10" dirty="0">
                <a:latin typeface="Calibri"/>
                <a:cs typeface="Calibri"/>
              </a:rPr>
              <a:t>erial, including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mu</a:t>
            </a:r>
            <a:r>
              <a:rPr sz="2200" spc="-25" dirty="0">
                <a:latin typeface="Calibri"/>
                <a:cs typeface="Calibri"/>
              </a:rPr>
              <a:t>c</a:t>
            </a:r>
            <a:r>
              <a:rPr sz="2200" spc="-10" dirty="0">
                <a:latin typeface="Calibri"/>
                <a:cs typeface="Calibri"/>
              </a:rPr>
              <a:t>k</a:t>
            </a:r>
            <a:endParaRPr sz="2200">
              <a:latin typeface="Calibri"/>
              <a:cs typeface="Calibri"/>
            </a:endParaRPr>
          </a:p>
          <a:p>
            <a:pPr marL="355600" marR="222885" indent="-342900">
              <a:lnSpc>
                <a:spcPct val="80100"/>
              </a:lnSpc>
              <a:spcBef>
                <a:spcPts val="525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15" dirty="0">
                <a:latin typeface="Calibri"/>
                <a:cs typeface="Calibri"/>
              </a:rPr>
              <a:t>Whe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di</a:t>
            </a:r>
            <a:r>
              <a:rPr sz="2200" spc="-85" dirty="0">
                <a:latin typeface="Calibri"/>
                <a:cs typeface="Calibri"/>
              </a:rPr>
              <a:t>k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10" dirty="0">
                <a:latin typeface="Calibri"/>
                <a:cs typeface="Calibri"/>
              </a:rPr>
              <a:t>o</a:t>
            </a:r>
            <a:r>
              <a:rPr sz="2200" spc="-15" dirty="0">
                <a:latin typeface="Calibri"/>
                <a:cs typeface="Calibri"/>
              </a:rPr>
              <a:t>s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spc="-15" dirty="0">
                <a:latin typeface="Calibri"/>
                <a:cs typeface="Calibri"/>
              </a:rPr>
              <a:t>ed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dead</a:t>
            </a:r>
            <a:r>
              <a:rPr sz="2200" spc="-10" dirty="0">
                <a:latin typeface="Calibri"/>
                <a:cs typeface="Calibri"/>
              </a:rPr>
              <a:t> ri</a:t>
            </a:r>
            <a:r>
              <a:rPr sz="2200" spc="-30" dirty="0">
                <a:latin typeface="Calibri"/>
                <a:cs typeface="Calibri"/>
              </a:rPr>
              <a:t>v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spc="-45" dirty="0">
                <a:latin typeface="Calibri"/>
                <a:cs typeface="Calibri"/>
              </a:rPr>
              <a:t>r</a:t>
            </a:r>
            <a:r>
              <a:rPr sz="2200" spc="-15" dirty="0">
                <a:latin typeface="Calibri"/>
                <a:cs typeface="Calibri"/>
              </a:rPr>
              <a:t>s</a:t>
            </a:r>
            <a:r>
              <a:rPr sz="2200" spc="-10" dirty="0">
                <a:latin typeface="Calibri"/>
                <a:cs typeface="Calibri"/>
              </a:rPr>
              <a:t>, </a:t>
            </a:r>
            <a:r>
              <a:rPr sz="2200" spc="-5" dirty="0">
                <a:latin typeface="Calibri"/>
                <a:cs typeface="Calibri"/>
              </a:rPr>
              <a:t>l</a:t>
            </a:r>
            <a:r>
              <a:rPr sz="2200" spc="-10" dirty="0">
                <a:latin typeface="Calibri"/>
                <a:cs typeface="Calibri"/>
              </a:rPr>
              <a:t>oo</a:t>
            </a:r>
            <a:r>
              <a:rPr sz="2200" spc="-15" dirty="0">
                <a:latin typeface="Calibri"/>
                <a:cs typeface="Calibri"/>
              </a:rPr>
              <a:t>se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sil</a:t>
            </a:r>
            <a:r>
              <a:rPr sz="2200" spc="-10" dirty="0">
                <a:latin typeface="Calibri"/>
                <a:cs typeface="Calibri"/>
              </a:rPr>
              <a:t>t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45" dirty="0">
                <a:latin typeface="Calibri"/>
                <a:cs typeface="Calibri"/>
              </a:rPr>
              <a:t>w</a:t>
            </a:r>
            <a:r>
              <a:rPr sz="2200" spc="-10" dirty="0">
                <a:latin typeface="Calibri"/>
                <a:cs typeface="Calibri"/>
              </a:rPr>
              <a:t>as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spc="-15" dirty="0">
                <a:latin typeface="Calibri"/>
                <a:cs typeface="Calibri"/>
              </a:rPr>
              <a:t>ed</a:t>
            </a:r>
            <a:r>
              <a:rPr sz="2200" spc="-40" dirty="0">
                <a:latin typeface="Calibri"/>
                <a:cs typeface="Calibri"/>
              </a:rPr>
              <a:t>g</a:t>
            </a:r>
            <a:r>
              <a:rPr sz="2200" spc="-15" dirty="0">
                <a:latin typeface="Calibri"/>
                <a:cs typeface="Calibri"/>
              </a:rPr>
              <a:t>ed</a:t>
            </a:r>
            <a:r>
              <a:rPr sz="2200" spc="-10" dirty="0">
                <a:latin typeface="Calibri"/>
                <a:cs typeface="Calibri"/>
              </a:rPr>
              <a:t> as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fill</a:t>
            </a:r>
            <a:endParaRPr sz="2200">
              <a:latin typeface="Calibri"/>
              <a:cs typeface="Calibri"/>
            </a:endParaRPr>
          </a:p>
          <a:p>
            <a:pPr marL="355600" marR="651510" indent="-342900">
              <a:lnSpc>
                <a:spcPct val="80000"/>
              </a:lnSpc>
              <a:spcBef>
                <a:spcPts val="525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15" dirty="0">
                <a:latin typeface="Calibri"/>
                <a:cs typeface="Calibri"/>
              </a:rPr>
              <a:t>S</a:t>
            </a:r>
            <a:r>
              <a:rPr sz="2200" spc="-25" dirty="0">
                <a:latin typeface="Calibri"/>
                <a:cs typeface="Calibri"/>
              </a:rPr>
              <a:t>e</a:t>
            </a:r>
            <a:r>
              <a:rPr sz="2200" spc="-50" dirty="0">
                <a:latin typeface="Calibri"/>
                <a:cs typeface="Calibri"/>
              </a:rPr>
              <a:t>t</a:t>
            </a:r>
            <a:r>
              <a:rPr sz="2200" spc="-15" dirty="0">
                <a:latin typeface="Calibri"/>
                <a:cs typeface="Calibri"/>
              </a:rPr>
              <a:t>tleme</a:t>
            </a:r>
            <a:r>
              <a:rPr sz="2200" spc="-40" dirty="0">
                <a:latin typeface="Calibri"/>
                <a:cs typeface="Calibri"/>
              </a:rPr>
              <a:t>n</a:t>
            </a:r>
            <a:r>
              <a:rPr sz="2200" spc="-10" dirty="0">
                <a:latin typeface="Calibri"/>
                <a:cs typeface="Calibri"/>
              </a:rPr>
              <a:t>t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</a:t>
            </a:r>
            <a:r>
              <a:rPr sz="2200" spc="-10" dirty="0">
                <a:latin typeface="Calibri"/>
                <a:cs typeface="Calibri"/>
              </a:rPr>
              <a:t>n</a:t>
            </a:r>
            <a:r>
              <a:rPr sz="2200" spc="-15" dirty="0">
                <a:latin typeface="Calibri"/>
                <a:cs typeface="Calibri"/>
              </a:rPr>
              <a:t>d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slumping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spc="-10" dirty="0">
                <a:latin typeface="Calibri"/>
                <a:cs typeface="Calibri"/>
              </a:rPr>
              <a:t>equi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spc="-15" dirty="0">
                <a:latin typeface="Calibri"/>
                <a:cs typeface="Calibri"/>
              </a:rPr>
              <a:t>ed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spc="-30" dirty="0">
                <a:latin typeface="Calibri"/>
                <a:cs typeface="Calibri"/>
              </a:rPr>
              <a:t>e</a:t>
            </a:r>
            <a:r>
              <a:rPr sz="2200" spc="-15" dirty="0">
                <a:latin typeface="Calibri"/>
                <a:cs typeface="Calibri"/>
              </a:rPr>
              <a:t>-d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spc="-10" dirty="0">
                <a:latin typeface="Calibri"/>
                <a:cs typeface="Calibri"/>
              </a:rPr>
              <a:t>edgi</a:t>
            </a:r>
            <a:r>
              <a:rPr sz="2200" spc="-25" dirty="0">
                <a:latin typeface="Calibri"/>
                <a:cs typeface="Calibri"/>
              </a:rPr>
              <a:t>n</a:t>
            </a:r>
            <a:r>
              <a:rPr sz="2200" spc="-15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</a:t>
            </a:r>
            <a:r>
              <a:rPr sz="2200" spc="-25" dirty="0">
                <a:latin typeface="Calibri"/>
                <a:cs typeface="Calibri"/>
              </a:rPr>
              <a:t>e</a:t>
            </a:r>
            <a:r>
              <a:rPr sz="2200" spc="-30" dirty="0">
                <a:latin typeface="Calibri"/>
                <a:cs typeface="Calibri"/>
              </a:rPr>
              <a:t>v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spc="-60" dirty="0">
                <a:latin typeface="Calibri"/>
                <a:cs typeface="Calibri"/>
              </a:rPr>
              <a:t>r</a:t>
            </a:r>
            <a:r>
              <a:rPr sz="2200" spc="-10" dirty="0">
                <a:latin typeface="Calibri"/>
                <a:cs typeface="Calibri"/>
              </a:rPr>
              <a:t>al</a:t>
            </a:r>
            <a:r>
              <a:rPr sz="2200" dirty="0">
                <a:latin typeface="Calibri"/>
                <a:cs typeface="Calibri"/>
              </a:rPr>
              <a:t> t</a:t>
            </a:r>
            <a:r>
              <a:rPr sz="2200" spc="-10" dirty="0">
                <a:latin typeface="Calibri"/>
                <a:cs typeface="Calibri"/>
              </a:rPr>
              <a:t>i</a:t>
            </a:r>
            <a:r>
              <a:rPr sz="2200" spc="-15" dirty="0">
                <a:latin typeface="Calibri"/>
                <a:cs typeface="Calibri"/>
              </a:rPr>
              <a:t>mes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0" y="1905000"/>
            <a:ext cx="4114800" cy="3886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67428" y="1900427"/>
            <a:ext cx="4124325" cy="3895725"/>
          </a:xfrm>
          <a:custGeom>
            <a:avLst/>
            <a:gdLst/>
            <a:ahLst/>
            <a:cxnLst/>
            <a:rect l="l" t="t" r="r" b="b"/>
            <a:pathLst>
              <a:path w="4124325" h="3895725">
                <a:moveTo>
                  <a:pt x="0" y="3895344"/>
                </a:moveTo>
                <a:lnTo>
                  <a:pt x="4123944" y="3895344"/>
                </a:lnTo>
                <a:lnTo>
                  <a:pt x="4123944" y="0"/>
                </a:lnTo>
                <a:lnTo>
                  <a:pt x="0" y="0"/>
                </a:lnTo>
                <a:lnTo>
                  <a:pt x="0" y="389534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6465214"/>
            <a:ext cx="6870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26957" y="6465214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40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2730" rIns="0" bIns="0" rtlCol="0">
            <a:spAutoFit/>
          </a:bodyPr>
          <a:lstStyle/>
          <a:p>
            <a:pPr marL="236855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Pre</a:t>
            </a:r>
            <a:r>
              <a:rPr sz="4000" spc="-5" dirty="0">
                <a:latin typeface="Arial"/>
                <a:cs typeface="Arial"/>
              </a:rPr>
              <a:t>l</a:t>
            </a:r>
            <a:r>
              <a:rPr sz="4000" spc="-25" dirty="0">
                <a:latin typeface="Arial"/>
                <a:cs typeface="Arial"/>
              </a:rPr>
              <a:t>ude</a:t>
            </a:r>
            <a:r>
              <a:rPr sz="4000" spc="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to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D</a:t>
            </a:r>
            <a:r>
              <a:rPr sz="4000" spc="-10" dirty="0">
                <a:latin typeface="Arial"/>
                <a:cs typeface="Arial"/>
              </a:rPr>
              <a:t>i</a:t>
            </a:r>
            <a:r>
              <a:rPr sz="4000" spc="-20" dirty="0">
                <a:latin typeface="Arial"/>
                <a:cs typeface="Arial"/>
              </a:rPr>
              <a:t>saster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939" y="1654467"/>
            <a:ext cx="8368665" cy="4281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616450" indent="-342900">
              <a:lnSpc>
                <a:spcPct val="70000"/>
              </a:lnSpc>
              <a:buFont typeface="Arial"/>
              <a:buChar char="•"/>
              <a:tabLst>
                <a:tab pos="355600" algn="l"/>
                <a:tab pos="1590040" algn="l"/>
              </a:tabLst>
            </a:pPr>
            <a:r>
              <a:rPr sz="2400" dirty="0">
                <a:latin typeface="Arial"/>
                <a:cs typeface="Arial"/>
              </a:rPr>
              <a:t>Protect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on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flo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ng brought new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surge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 settl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rs.	From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than 100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settl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rs 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 1915, lake area by 1928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had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1875"/>
              </a:lnSpc>
            </a:pP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creas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more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than 6</a:t>
            </a:r>
            <a:r>
              <a:rPr sz="2400" spc="-10" dirty="0">
                <a:latin typeface="Arial"/>
                <a:cs typeface="Arial"/>
              </a:rPr>
              <a:t>0</a:t>
            </a:r>
            <a:r>
              <a:rPr sz="2400" dirty="0">
                <a:latin typeface="Arial"/>
                <a:cs typeface="Arial"/>
              </a:rPr>
              <a:t>0</a:t>
            </a:r>
            <a:r>
              <a:rPr sz="2400" spc="-10" dirty="0">
                <a:latin typeface="Arial"/>
                <a:cs typeface="Arial"/>
              </a:rPr>
              <a:t>0</a:t>
            </a:r>
            <a:r>
              <a:rPr sz="2400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marR="4449445" indent="-342900">
              <a:lnSpc>
                <a:spcPct val="70000"/>
              </a:lnSpc>
              <a:spcBef>
                <a:spcPts val="720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Many </a:t>
            </a:r>
            <a:r>
              <a:rPr sz="2400" spc="5" dirty="0">
                <a:latin typeface="Arial"/>
                <a:cs typeface="Arial"/>
              </a:rPr>
              <a:t>f</a:t>
            </a:r>
            <a:r>
              <a:rPr sz="2400" dirty="0">
                <a:latin typeface="Arial"/>
                <a:cs typeface="Arial"/>
              </a:rPr>
              <a:t>rom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Brow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rd/Dade, w</a:t>
            </a:r>
            <a:r>
              <a:rPr sz="2400" spc="-10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ere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econ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my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had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450"/>
              </a:lnSpc>
            </a:pPr>
            <a:r>
              <a:rPr sz="2400" dirty="0">
                <a:latin typeface="Arial"/>
                <a:cs typeface="Arial"/>
              </a:rPr>
              <a:t>col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aps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foll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w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ng</a:t>
            </a:r>
            <a:r>
              <a:rPr sz="2400" spc="-10" dirty="0">
                <a:latin typeface="Arial"/>
                <a:cs typeface="Arial"/>
              </a:rPr>
              <a:t>1</a:t>
            </a:r>
            <a:r>
              <a:rPr sz="2400" spc="5" dirty="0">
                <a:latin typeface="Arial"/>
                <a:cs typeface="Arial"/>
              </a:rPr>
              <a:t>9</a:t>
            </a:r>
            <a:r>
              <a:rPr sz="2400" dirty="0">
                <a:latin typeface="Arial"/>
                <a:cs typeface="Arial"/>
              </a:rPr>
              <a:t>26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595"/>
              </a:lnSpc>
            </a:pPr>
            <a:r>
              <a:rPr sz="2400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rric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marR="461645" indent="-342900" algn="just">
              <a:lnSpc>
                <a:spcPct val="70000"/>
              </a:lnSpc>
              <a:spcBef>
                <a:spcPts val="720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19</a:t>
            </a:r>
            <a:r>
              <a:rPr sz="2400" spc="-10" dirty="0">
                <a:latin typeface="Arial"/>
                <a:cs typeface="Arial"/>
              </a:rPr>
              <a:t>2</a:t>
            </a:r>
            <a:r>
              <a:rPr sz="2400" dirty="0">
                <a:latin typeface="Arial"/>
                <a:cs typeface="Arial"/>
              </a:rPr>
              <a:t>6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hurricane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spared south side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ake, but w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nd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tides and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rains caus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overtoppi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g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ike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on w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stern shore, ki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ng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ap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ro</a:t>
            </a:r>
            <a:r>
              <a:rPr sz="2400" spc="-10" dirty="0">
                <a:latin typeface="Arial"/>
                <a:cs typeface="Arial"/>
              </a:rPr>
              <a:t>x</a:t>
            </a:r>
            <a:r>
              <a:rPr sz="2400" dirty="0">
                <a:latin typeface="Arial"/>
                <a:cs typeface="Arial"/>
              </a:rPr>
              <a:t>imately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200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oore Have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ts val="2160"/>
              </a:lnSpc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19</a:t>
            </a:r>
            <a:r>
              <a:rPr sz="2400" spc="-10" dirty="0">
                <a:latin typeface="Arial"/>
                <a:cs typeface="Arial"/>
              </a:rPr>
              <a:t>2</a:t>
            </a:r>
            <a:r>
              <a:rPr sz="2400" dirty="0">
                <a:latin typeface="Arial"/>
                <a:cs typeface="Arial"/>
              </a:rPr>
              <a:t>6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hurricane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-15" dirty="0">
                <a:latin typeface="Arial"/>
                <a:cs typeface="Arial"/>
              </a:rPr>
              <a:t>x</a:t>
            </a:r>
            <a:r>
              <a:rPr sz="2400" dirty="0">
                <a:latin typeface="Arial"/>
                <a:cs typeface="Arial"/>
              </a:rPr>
              <a:t>pos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akness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 muck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ke, and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ans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450"/>
              </a:lnSpc>
            </a:pPr>
            <a:r>
              <a:rPr sz="2400" dirty="0">
                <a:latin typeface="Arial"/>
                <a:cs typeface="Arial"/>
              </a:rPr>
              <a:t>w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made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 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rger dik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8200" y="1487424"/>
            <a:ext cx="3429000" cy="2948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43628" y="1482852"/>
            <a:ext cx="3438525" cy="2958465"/>
          </a:xfrm>
          <a:custGeom>
            <a:avLst/>
            <a:gdLst/>
            <a:ahLst/>
            <a:cxnLst/>
            <a:rect l="l" t="t" r="r" b="b"/>
            <a:pathLst>
              <a:path w="3438525" h="2958465">
                <a:moveTo>
                  <a:pt x="0" y="2958084"/>
                </a:moveTo>
                <a:lnTo>
                  <a:pt x="3438144" y="2958084"/>
                </a:lnTo>
                <a:lnTo>
                  <a:pt x="3438144" y="0"/>
                </a:lnTo>
                <a:lnTo>
                  <a:pt x="0" y="0"/>
                </a:lnTo>
                <a:lnTo>
                  <a:pt x="0" y="2958084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411718" y="6597144"/>
            <a:ext cx="196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41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321627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1928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Events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47870"/>
            <a:ext cx="8030209" cy="4394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902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De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te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ous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fu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di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ts,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F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rid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’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ep</a:t>
            </a:r>
            <a:r>
              <a:rPr sz="2800" spc="-15" dirty="0">
                <a:latin typeface="Arial"/>
                <a:cs typeface="Arial"/>
              </a:rPr>
              <a:t> d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si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nt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sl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ure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om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fu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di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-15" dirty="0">
                <a:latin typeface="Arial"/>
                <a:cs typeface="Arial"/>
              </a:rPr>
              <a:t> n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5" dirty="0">
                <a:latin typeface="Arial"/>
                <a:cs typeface="Arial"/>
              </a:rPr>
              <a:t>w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j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15" dirty="0">
                <a:latin typeface="Arial"/>
                <a:cs typeface="Arial"/>
              </a:rPr>
              <a:t>ts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 t</a:t>
            </a:r>
            <a:r>
              <a:rPr sz="2800" spc="-20" dirty="0">
                <a:latin typeface="Arial"/>
                <a:cs typeface="Arial"/>
              </a:rPr>
              <a:t>he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EDD.</a:t>
            </a:r>
            <a:endParaRPr sz="2800">
              <a:latin typeface="Arial"/>
              <a:cs typeface="Arial"/>
            </a:endParaRPr>
          </a:p>
          <a:p>
            <a:pPr marL="355600" marR="278765" indent="-342900">
              <a:lnSpc>
                <a:spcPct val="9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In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9</a:t>
            </a:r>
            <a:r>
              <a:rPr sz="2800" spc="-20" dirty="0">
                <a:latin typeface="Arial"/>
                <a:cs typeface="Arial"/>
              </a:rPr>
              <a:t>2</a:t>
            </a:r>
            <a:r>
              <a:rPr sz="2800" spc="-10" dirty="0">
                <a:latin typeface="Arial"/>
                <a:cs typeface="Arial"/>
              </a:rPr>
              <a:t>8,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arly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Cat.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2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ri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15" dirty="0">
                <a:latin typeface="Arial"/>
                <a:cs typeface="Arial"/>
              </a:rPr>
              <a:t>e,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us n</a:t>
            </a:r>
            <a:r>
              <a:rPr sz="2800" spc="-10" dirty="0">
                <a:latin typeface="Arial"/>
                <a:cs typeface="Arial"/>
              </a:rPr>
              <a:t>u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ro</a:t>
            </a:r>
            <a:r>
              <a:rPr sz="2800" spc="-15" dirty="0">
                <a:latin typeface="Arial"/>
                <a:cs typeface="Arial"/>
              </a:rPr>
              <a:t>us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er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rm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r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ed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L</a:t>
            </a:r>
            <a:r>
              <a:rPr sz="2800" spc="-10" dirty="0">
                <a:latin typeface="Arial"/>
                <a:cs typeface="Arial"/>
              </a:rPr>
              <a:t>ak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to wit</a:t>
            </a:r>
            <a:r>
              <a:rPr sz="2800" spc="-10" dirty="0">
                <a:latin typeface="Arial"/>
                <a:cs typeface="Arial"/>
              </a:rPr>
              <a:t>h</a:t>
            </a:r>
            <a:r>
              <a:rPr sz="2800" spc="-15" dirty="0">
                <a:latin typeface="Arial"/>
                <a:cs typeface="Arial"/>
              </a:rPr>
              <a:t>in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2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fe</a:t>
            </a:r>
            <a:r>
              <a:rPr sz="2800" spc="-15" dirty="0">
                <a:latin typeface="Arial"/>
                <a:cs typeface="Arial"/>
              </a:rPr>
              <a:t>et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u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15" dirty="0">
                <a:latin typeface="Arial"/>
                <a:cs typeface="Arial"/>
              </a:rPr>
              <a:t>k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ik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by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mi</a:t>
            </a:r>
            <a:r>
              <a:rPr sz="2800" spc="-10" dirty="0">
                <a:latin typeface="Arial"/>
                <a:cs typeface="Arial"/>
              </a:rPr>
              <a:t>d-</a:t>
            </a:r>
            <a:r>
              <a:rPr sz="2800" spc="-15" dirty="0">
                <a:latin typeface="Arial"/>
                <a:cs typeface="Arial"/>
              </a:rPr>
              <a:t> Sep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mb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6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marR="121285" indent="-342900">
              <a:lnSpc>
                <a:spcPct val="9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Th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15" dirty="0">
                <a:latin typeface="Arial"/>
                <a:cs typeface="Arial"/>
              </a:rPr>
              <a:t>n,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175" dirty="0">
                <a:latin typeface="Arial"/>
                <a:cs typeface="Arial"/>
              </a:rPr>
              <a:t>w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w</a:t>
            </a:r>
            <a:r>
              <a:rPr sz="2800" spc="-10" dirty="0">
                <a:latin typeface="Arial"/>
                <a:cs typeface="Arial"/>
              </a:rPr>
              <a:t>or</a:t>
            </a:r>
            <a:r>
              <a:rPr sz="2800" spc="-5" dirty="0">
                <a:latin typeface="Arial"/>
                <a:cs typeface="Arial"/>
              </a:rPr>
              <a:t>k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u</a:t>
            </a:r>
            <a:r>
              <a:rPr sz="2800" spc="-15" dirty="0">
                <a:latin typeface="Arial"/>
                <a:cs typeface="Arial"/>
              </a:rPr>
              <a:t>ld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isc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-10" dirty="0">
                <a:latin typeface="Arial"/>
                <a:cs typeface="Arial"/>
              </a:rPr>
              <a:t>arg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 t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an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fo</a:t>
            </a:r>
            <a:r>
              <a:rPr sz="2800" spc="-15" dirty="0">
                <a:latin typeface="Arial"/>
                <a:cs typeface="Arial"/>
              </a:rPr>
              <a:t>ot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wa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er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er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mo</a:t>
            </a:r>
            <a:r>
              <a:rPr sz="2800" spc="-10" dirty="0">
                <a:latin typeface="Arial"/>
                <a:cs typeface="Arial"/>
              </a:rPr>
              <a:t>nt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w</a:t>
            </a:r>
            <a:r>
              <a:rPr sz="2800" spc="-10" dirty="0">
                <a:latin typeface="Arial"/>
                <a:cs typeface="Arial"/>
              </a:rPr>
              <a:t>hile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flo</a:t>
            </a:r>
            <a:r>
              <a:rPr sz="2800" spc="-25" dirty="0">
                <a:latin typeface="Arial"/>
                <a:cs typeface="Arial"/>
              </a:rPr>
              <a:t>w</a:t>
            </a:r>
            <a:r>
              <a:rPr sz="2800" spc="-10" dirty="0">
                <a:latin typeface="Arial"/>
                <a:cs typeface="Arial"/>
              </a:rPr>
              <a:t> c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u</a:t>
            </a:r>
            <a:r>
              <a:rPr sz="2800" spc="-15" dirty="0">
                <a:latin typeface="Arial"/>
                <a:cs typeface="Arial"/>
              </a:rPr>
              <a:t>ld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ore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an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15" dirty="0">
                <a:latin typeface="Arial"/>
                <a:cs typeface="Arial"/>
              </a:rPr>
              <a:t>oot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per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day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urin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j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r st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rm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60858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1928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Dike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Failure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418589"/>
            <a:ext cx="7844790" cy="4518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098925" indent="-342900">
              <a:lnSpc>
                <a:spcPct val="90000"/>
              </a:lnSpc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On Septemb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r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16, a C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t.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4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5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rr</a:t>
            </a:r>
            <a:r>
              <a:rPr sz="2600" spc="-10" dirty="0">
                <a:latin typeface="Arial"/>
                <a:cs typeface="Arial"/>
              </a:rPr>
              <a:t>i</a:t>
            </a:r>
            <a:r>
              <a:rPr sz="2600" dirty="0">
                <a:latin typeface="Arial"/>
                <a:cs typeface="Arial"/>
              </a:rPr>
              <a:t>c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n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,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with 1</a:t>
            </a:r>
            <a:r>
              <a:rPr sz="2600" spc="5" dirty="0">
                <a:latin typeface="Arial"/>
                <a:cs typeface="Arial"/>
              </a:rPr>
              <a:t>5</a:t>
            </a:r>
            <a:r>
              <a:rPr sz="2600" dirty="0">
                <a:latin typeface="Arial"/>
                <a:cs typeface="Arial"/>
              </a:rPr>
              <a:t>5 mph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win</a:t>
            </a:r>
            <a:r>
              <a:rPr sz="2600" spc="5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s,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stru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k.</a:t>
            </a:r>
            <a:endParaRPr sz="2600">
              <a:latin typeface="Arial"/>
              <a:cs typeface="Arial"/>
            </a:endParaRPr>
          </a:p>
          <a:p>
            <a:pPr marL="355600" marR="3927475" indent="-342900">
              <a:lnSpc>
                <a:spcPct val="90000"/>
              </a:lnSpc>
              <a:spcBef>
                <a:spcPts val="620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Wind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tide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forced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ter to </a:t>
            </a:r>
            <a:r>
              <a:rPr sz="2600" spc="5" dirty="0">
                <a:latin typeface="Arial"/>
                <a:cs typeface="Arial"/>
              </a:rPr>
              <a:t>h</a:t>
            </a:r>
            <a:r>
              <a:rPr sz="2600" dirty="0">
                <a:latin typeface="Arial"/>
                <a:cs typeface="Arial"/>
              </a:rPr>
              <a:t>eight of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8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feet a</a:t>
            </a:r>
            <a:r>
              <a:rPr sz="2600" spc="5" dirty="0">
                <a:latin typeface="Arial"/>
                <a:cs typeface="Arial"/>
              </a:rPr>
              <a:t>b</a:t>
            </a:r>
            <a:r>
              <a:rPr sz="2600" dirty="0">
                <a:latin typeface="Arial"/>
                <a:cs typeface="Arial"/>
              </a:rPr>
              <a:t>ove the di</a:t>
            </a:r>
            <a:r>
              <a:rPr sz="2600" spc="5" dirty="0">
                <a:latin typeface="Arial"/>
                <a:cs typeface="Arial"/>
              </a:rPr>
              <a:t>k</a:t>
            </a:r>
            <a:r>
              <a:rPr sz="2600" dirty="0">
                <a:latin typeface="Arial"/>
                <a:cs typeface="Arial"/>
              </a:rPr>
              <a:t>e b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twe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n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So</a:t>
            </a:r>
            <a:r>
              <a:rPr sz="2600" spc="5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th Bay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 Pa</a:t>
            </a:r>
            <a:r>
              <a:rPr sz="2600" spc="10" dirty="0">
                <a:latin typeface="Arial"/>
                <a:cs typeface="Arial"/>
              </a:rPr>
              <a:t>h</a:t>
            </a:r>
            <a:r>
              <a:rPr sz="2600" dirty="0">
                <a:latin typeface="Arial"/>
                <a:cs typeface="Arial"/>
              </a:rPr>
              <a:t>o</a:t>
            </a:r>
            <a:r>
              <a:rPr sz="2600" spc="5" dirty="0">
                <a:latin typeface="Arial"/>
                <a:cs typeface="Arial"/>
              </a:rPr>
              <a:t>k</a:t>
            </a:r>
            <a:r>
              <a:rPr sz="2600" dirty="0">
                <a:latin typeface="Arial"/>
                <a:cs typeface="Arial"/>
              </a:rPr>
              <a:t>ee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ts val="2965"/>
              </a:lnSpc>
              <a:spcBef>
                <a:spcPts val="310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Dike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qui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kly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erode</a:t>
            </a:r>
            <a:r>
              <a:rPr sz="2600" spc="5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,</a:t>
            </a:r>
            <a:endParaRPr sz="2600">
              <a:latin typeface="Arial"/>
              <a:cs typeface="Arial"/>
            </a:endParaRPr>
          </a:p>
          <a:p>
            <a:pPr marL="355600">
              <a:lnSpc>
                <a:spcPts val="2810"/>
              </a:lnSpc>
            </a:pPr>
            <a:r>
              <a:rPr sz="2600" dirty="0">
                <a:latin typeface="Arial"/>
                <a:cs typeface="Arial"/>
              </a:rPr>
              <a:t>pro</a:t>
            </a:r>
            <a:r>
              <a:rPr sz="2600" spc="5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u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ing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ma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si</a:t>
            </a:r>
            <a:r>
              <a:rPr sz="2600" spc="5" dirty="0">
                <a:latin typeface="Arial"/>
                <a:cs typeface="Arial"/>
              </a:rPr>
              <a:t>v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10" dirty="0">
                <a:latin typeface="Arial"/>
                <a:cs typeface="Arial"/>
              </a:rPr>
              <a:t> f</a:t>
            </a:r>
            <a:r>
              <a:rPr sz="2600" dirty="0">
                <a:latin typeface="Arial"/>
                <a:cs typeface="Arial"/>
              </a:rPr>
              <a:t>lood</a:t>
            </a:r>
            <a:endParaRPr sz="2600">
              <a:latin typeface="Arial"/>
              <a:cs typeface="Arial"/>
            </a:endParaRPr>
          </a:p>
          <a:p>
            <a:pPr marL="355600">
              <a:lnSpc>
                <a:spcPts val="2965"/>
              </a:lnSpc>
            </a:pPr>
            <a:r>
              <a:rPr sz="2600" dirty="0">
                <a:latin typeface="Arial"/>
                <a:cs typeface="Arial"/>
              </a:rPr>
              <a:t>w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ve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that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killed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more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than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25</a:t>
            </a:r>
            <a:r>
              <a:rPr sz="2600" spc="5" dirty="0">
                <a:latin typeface="Arial"/>
                <a:cs typeface="Arial"/>
              </a:rPr>
              <a:t>0</a:t>
            </a:r>
            <a:r>
              <a:rPr sz="2600" dirty="0">
                <a:latin typeface="Arial"/>
                <a:cs typeface="Arial"/>
              </a:rPr>
              <a:t>0 p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o</a:t>
            </a:r>
            <a:r>
              <a:rPr sz="2600" spc="5" dirty="0">
                <a:latin typeface="Arial"/>
                <a:cs typeface="Arial"/>
              </a:rPr>
              <a:t>p</a:t>
            </a:r>
            <a:r>
              <a:rPr sz="2600" dirty="0">
                <a:latin typeface="Arial"/>
                <a:cs typeface="Arial"/>
              </a:rPr>
              <a:t>le.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ts val="2965"/>
              </a:lnSpc>
              <a:spcBef>
                <a:spcPts val="310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L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rge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t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m c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tastrop</a:t>
            </a:r>
            <a:r>
              <a:rPr sz="2600" spc="10" dirty="0">
                <a:latin typeface="Arial"/>
                <a:cs typeface="Arial"/>
              </a:rPr>
              <a:t>h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U.S. histor</a:t>
            </a:r>
            <a:r>
              <a:rPr sz="2600" spc="-185" dirty="0">
                <a:latin typeface="Arial"/>
                <a:cs typeface="Arial"/>
              </a:rPr>
              <a:t>y</a:t>
            </a:r>
            <a:r>
              <a:rPr sz="2600" dirty="0">
                <a:latin typeface="Arial"/>
                <a:cs typeface="Arial"/>
              </a:rPr>
              <a:t>,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5" dirty="0">
                <a:latin typeface="Arial"/>
                <a:cs typeface="Arial"/>
              </a:rPr>
              <a:t>x</a:t>
            </a:r>
            <a:r>
              <a:rPr sz="2600" dirty="0">
                <a:latin typeface="Arial"/>
                <a:cs typeface="Arial"/>
              </a:rPr>
              <a:t>c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5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ing</a:t>
            </a:r>
            <a:endParaRPr sz="2600">
              <a:latin typeface="Arial"/>
              <a:cs typeface="Arial"/>
            </a:endParaRPr>
          </a:p>
          <a:p>
            <a:pPr marL="355600">
              <a:lnSpc>
                <a:spcPts val="2965"/>
              </a:lnSpc>
            </a:pPr>
            <a:r>
              <a:rPr sz="2600" dirty="0">
                <a:latin typeface="Arial"/>
                <a:cs typeface="Arial"/>
              </a:rPr>
              <a:t>Jo</a:t>
            </a:r>
            <a:r>
              <a:rPr sz="2600" spc="5" dirty="0">
                <a:latin typeface="Arial"/>
                <a:cs typeface="Arial"/>
              </a:rPr>
              <a:t>h</a:t>
            </a:r>
            <a:r>
              <a:rPr sz="2600" dirty="0">
                <a:latin typeface="Arial"/>
                <a:cs typeface="Arial"/>
              </a:rPr>
              <a:t>nsto</a:t>
            </a:r>
            <a:r>
              <a:rPr sz="2600" spc="5" dirty="0">
                <a:latin typeface="Arial"/>
                <a:cs typeface="Arial"/>
              </a:rPr>
              <a:t>w</a:t>
            </a:r>
            <a:r>
              <a:rPr sz="2600" dirty="0">
                <a:latin typeface="Arial"/>
                <a:cs typeface="Arial"/>
              </a:rPr>
              <a:t>n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Flood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of </a:t>
            </a:r>
            <a:r>
              <a:rPr sz="2600" spc="5" dirty="0">
                <a:latin typeface="Arial"/>
                <a:cs typeface="Arial"/>
              </a:rPr>
              <a:t>1</a:t>
            </a:r>
            <a:r>
              <a:rPr sz="2600" dirty="0">
                <a:latin typeface="Arial"/>
                <a:cs typeface="Arial"/>
              </a:rPr>
              <a:t>889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(2209 d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aths)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0" y="1371600"/>
            <a:ext cx="3619500" cy="33787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67428" y="1367027"/>
            <a:ext cx="3629025" cy="3388360"/>
          </a:xfrm>
          <a:custGeom>
            <a:avLst/>
            <a:gdLst/>
            <a:ahLst/>
            <a:cxnLst/>
            <a:rect l="l" t="t" r="r" b="b"/>
            <a:pathLst>
              <a:path w="3629025" h="3388360">
                <a:moveTo>
                  <a:pt x="0" y="3387852"/>
                </a:moveTo>
                <a:lnTo>
                  <a:pt x="3628644" y="3387852"/>
                </a:lnTo>
                <a:lnTo>
                  <a:pt x="3628644" y="0"/>
                </a:lnTo>
                <a:lnTo>
                  <a:pt x="0" y="0"/>
                </a:lnTo>
                <a:lnTo>
                  <a:pt x="0" y="338785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43</a:t>
            </a:fld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42367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1928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Hurr</a:t>
            </a:r>
            <a:r>
              <a:rPr sz="4000" spc="-5" dirty="0">
                <a:latin typeface="Arial"/>
                <a:cs typeface="Arial"/>
              </a:rPr>
              <a:t>i</a:t>
            </a:r>
            <a:r>
              <a:rPr sz="4000" spc="-25" dirty="0">
                <a:latin typeface="Arial"/>
                <a:cs typeface="Arial"/>
              </a:rPr>
              <a:t>cane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Referenc</a:t>
            </a:r>
            <a:r>
              <a:rPr sz="4000" spc="-40" dirty="0">
                <a:latin typeface="Arial"/>
                <a:cs typeface="Arial"/>
              </a:rPr>
              <a:t>e</a:t>
            </a:r>
            <a:r>
              <a:rPr sz="4000" spc="-25" dirty="0">
                <a:latin typeface="Arial"/>
                <a:cs typeface="Arial"/>
              </a:rPr>
              <a:t>s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49394"/>
            <a:ext cx="8098155" cy="3709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34415">
              <a:lnSpc>
                <a:spcPts val="3020"/>
              </a:lnSpc>
            </a:pPr>
            <a:r>
              <a:rPr sz="2800" u="heavy" spc="-10" dirty="0">
                <a:latin typeface="Arial"/>
                <a:cs typeface="Arial"/>
              </a:rPr>
              <a:t>Kill</a:t>
            </a:r>
            <a:r>
              <a:rPr sz="2800" u="heavy" spc="-15" dirty="0">
                <a:latin typeface="Arial"/>
                <a:cs typeface="Arial"/>
              </a:rPr>
              <a:t>er Ca</a:t>
            </a:r>
            <a:r>
              <a:rPr sz="2800" u="heavy" spc="-20" dirty="0">
                <a:latin typeface="Arial"/>
                <a:cs typeface="Arial"/>
              </a:rPr>
              <a:t>n</a:t>
            </a:r>
            <a:r>
              <a:rPr sz="2800" u="heavy" spc="-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by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Rob</a:t>
            </a:r>
            <a:r>
              <a:rPr sz="2800" spc="-10" dirty="0">
                <a:latin typeface="Arial"/>
                <a:cs typeface="Arial"/>
              </a:rPr>
              <a:t>ert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My</a:t>
            </a:r>
            <a:r>
              <a:rPr sz="2800" spc="-10" dirty="0">
                <a:latin typeface="Arial"/>
                <a:cs typeface="Arial"/>
              </a:rPr>
              <a:t>kl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2</a:t>
            </a:r>
            <a:r>
              <a:rPr sz="2800" spc="-20" dirty="0">
                <a:latin typeface="Arial"/>
                <a:cs typeface="Arial"/>
              </a:rPr>
              <a:t>0</a:t>
            </a:r>
            <a:r>
              <a:rPr sz="2800" spc="-15" dirty="0">
                <a:latin typeface="Arial"/>
                <a:cs typeface="Arial"/>
              </a:rPr>
              <a:t>02,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Coo</a:t>
            </a:r>
            <a:r>
              <a:rPr sz="2800" spc="-10" dirty="0">
                <a:latin typeface="Arial"/>
                <a:cs typeface="Arial"/>
              </a:rPr>
              <a:t>p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s Square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Pre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s,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N</a:t>
            </a:r>
            <a:r>
              <a:rPr sz="2800" spc="-390" dirty="0">
                <a:latin typeface="Arial"/>
                <a:cs typeface="Arial"/>
              </a:rPr>
              <a:t>Y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N</a:t>
            </a:r>
            <a:r>
              <a:rPr sz="2800" spc="-385" dirty="0">
                <a:latin typeface="Arial"/>
                <a:cs typeface="Arial"/>
              </a:rPr>
              <a:t>Y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12700" algn="just">
              <a:lnSpc>
                <a:spcPts val="3190"/>
              </a:lnSpc>
              <a:spcBef>
                <a:spcPts val="290"/>
              </a:spcBef>
            </a:pPr>
            <a:r>
              <a:rPr sz="2800" u="heavy" spc="-15" dirty="0">
                <a:latin typeface="Arial"/>
                <a:cs typeface="Arial"/>
              </a:rPr>
              <a:t>Bla</a:t>
            </a:r>
            <a:r>
              <a:rPr sz="2800" u="heavy" spc="-10" dirty="0">
                <a:latin typeface="Arial"/>
                <a:cs typeface="Arial"/>
              </a:rPr>
              <a:t>c</a:t>
            </a:r>
            <a:r>
              <a:rPr sz="2800" u="heavy" spc="-15" dirty="0">
                <a:latin typeface="Arial"/>
                <a:cs typeface="Arial"/>
              </a:rPr>
              <a:t>k Clou</a:t>
            </a:r>
            <a:r>
              <a:rPr sz="2800" u="heavy" spc="-5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by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Elio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K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b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g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2</a:t>
            </a:r>
            <a:r>
              <a:rPr sz="2800" spc="-15" dirty="0">
                <a:latin typeface="Arial"/>
                <a:cs typeface="Arial"/>
              </a:rPr>
              <a:t>0</a:t>
            </a:r>
            <a:r>
              <a:rPr sz="2800" spc="-20" dirty="0">
                <a:latin typeface="Arial"/>
                <a:cs typeface="Arial"/>
              </a:rPr>
              <a:t>0</a:t>
            </a:r>
            <a:r>
              <a:rPr sz="2800" spc="-15" dirty="0">
                <a:latin typeface="Arial"/>
                <a:cs typeface="Arial"/>
              </a:rPr>
              <a:t>3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Ca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ll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&amp;</a:t>
            </a:r>
            <a:endParaRPr sz="2800">
              <a:latin typeface="Arial"/>
              <a:cs typeface="Arial"/>
            </a:endParaRPr>
          </a:p>
          <a:p>
            <a:pPr marL="12700" algn="just">
              <a:lnSpc>
                <a:spcPts val="3190"/>
              </a:lnSpc>
            </a:pPr>
            <a:r>
              <a:rPr sz="2800" spc="-15" dirty="0">
                <a:latin typeface="Arial"/>
                <a:cs typeface="Arial"/>
              </a:rPr>
              <a:t>Graf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Pu</a:t>
            </a:r>
            <a:r>
              <a:rPr sz="2800" spc="-15" dirty="0">
                <a:latin typeface="Arial"/>
                <a:cs typeface="Arial"/>
              </a:rPr>
              <a:t>b</a:t>
            </a:r>
            <a:r>
              <a:rPr sz="2800" spc="-10" dirty="0">
                <a:latin typeface="Arial"/>
                <a:cs typeface="Arial"/>
              </a:rPr>
              <a:t>lis</a:t>
            </a:r>
            <a:r>
              <a:rPr sz="2800" spc="-20" dirty="0">
                <a:latin typeface="Arial"/>
                <a:cs typeface="Arial"/>
              </a:rPr>
              <a:t>he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s,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N</a:t>
            </a:r>
            <a:r>
              <a:rPr sz="2800" spc="-395" dirty="0">
                <a:latin typeface="Arial"/>
                <a:cs typeface="Arial"/>
              </a:rPr>
              <a:t>Y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N</a:t>
            </a:r>
            <a:r>
              <a:rPr sz="2800" spc="-390" dirty="0">
                <a:latin typeface="Arial"/>
                <a:cs typeface="Arial"/>
              </a:rPr>
              <a:t>Y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12700" marR="5080" algn="just">
              <a:lnSpc>
                <a:spcPct val="89800"/>
              </a:lnSpc>
              <a:spcBef>
                <a:spcPts val="680"/>
              </a:spcBef>
            </a:pPr>
            <a:r>
              <a:rPr sz="2800" u="heavy" spc="-20" dirty="0">
                <a:latin typeface="Arial"/>
                <a:cs typeface="Arial"/>
              </a:rPr>
              <a:t>Oke</a:t>
            </a:r>
            <a:r>
              <a:rPr sz="2800" u="heavy" spc="-10" dirty="0">
                <a:latin typeface="Arial"/>
                <a:cs typeface="Arial"/>
              </a:rPr>
              <a:t>e</a:t>
            </a:r>
            <a:r>
              <a:rPr sz="2800" u="heavy" spc="-15" dirty="0">
                <a:latin typeface="Arial"/>
                <a:cs typeface="Arial"/>
              </a:rPr>
              <a:t>ch</a:t>
            </a:r>
            <a:r>
              <a:rPr sz="2800" u="heavy" spc="-20" dirty="0">
                <a:latin typeface="Arial"/>
                <a:cs typeface="Arial"/>
              </a:rPr>
              <a:t>o</a:t>
            </a:r>
            <a:r>
              <a:rPr sz="2800" u="heavy" spc="-15" dirty="0">
                <a:latin typeface="Arial"/>
                <a:cs typeface="Arial"/>
              </a:rPr>
              <a:t>b</a:t>
            </a:r>
            <a:r>
              <a:rPr sz="2800" u="heavy" spc="-20" dirty="0">
                <a:latin typeface="Arial"/>
                <a:cs typeface="Arial"/>
              </a:rPr>
              <a:t>ee</a:t>
            </a:r>
            <a:r>
              <a:rPr sz="2800" u="heavy" spc="-5" dirty="0">
                <a:latin typeface="Arial"/>
                <a:cs typeface="Arial"/>
              </a:rPr>
              <a:t> </a:t>
            </a:r>
            <a:r>
              <a:rPr sz="2800" u="heavy" spc="-20" dirty="0">
                <a:latin typeface="Arial"/>
                <a:cs typeface="Arial"/>
              </a:rPr>
              <a:t>Hu</a:t>
            </a:r>
            <a:r>
              <a:rPr sz="2800" u="heavy" spc="-5" dirty="0">
                <a:latin typeface="Arial"/>
                <a:cs typeface="Arial"/>
              </a:rPr>
              <a:t>r</a:t>
            </a:r>
            <a:r>
              <a:rPr sz="2800" u="heavy" spc="-10" dirty="0">
                <a:latin typeface="Arial"/>
                <a:cs typeface="Arial"/>
              </a:rPr>
              <a:t>r</a:t>
            </a:r>
            <a:r>
              <a:rPr sz="2800" u="heavy" spc="0" dirty="0">
                <a:latin typeface="Arial"/>
                <a:cs typeface="Arial"/>
              </a:rPr>
              <a:t>i</a:t>
            </a:r>
            <a:r>
              <a:rPr sz="2800" u="heavy" spc="-15" dirty="0">
                <a:latin typeface="Arial"/>
                <a:cs typeface="Arial"/>
              </a:rPr>
              <a:t>ca</a:t>
            </a:r>
            <a:r>
              <a:rPr sz="2800" u="heavy" spc="-20" dirty="0">
                <a:latin typeface="Arial"/>
                <a:cs typeface="Arial"/>
              </a:rPr>
              <a:t>n</a:t>
            </a:r>
            <a:r>
              <a:rPr sz="2800" u="heavy" spc="1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by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Law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E.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Wi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10" dirty="0">
                <a:latin typeface="Arial"/>
                <a:cs typeface="Arial"/>
              </a:rPr>
              <a:t>l,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1</a:t>
            </a:r>
            <a:r>
              <a:rPr sz="2800" spc="-20" dirty="0">
                <a:latin typeface="Arial"/>
                <a:cs typeface="Arial"/>
              </a:rPr>
              <a:t>9</a:t>
            </a:r>
            <a:r>
              <a:rPr sz="2800" spc="-15" dirty="0">
                <a:latin typeface="Arial"/>
                <a:cs typeface="Arial"/>
              </a:rPr>
              <a:t>90,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3</a:t>
            </a:r>
            <a:r>
              <a:rPr sz="2775" spc="7" baseline="25525" dirty="0">
                <a:latin typeface="Arial"/>
                <a:cs typeface="Arial"/>
              </a:rPr>
              <a:t>rd</a:t>
            </a:r>
            <a:r>
              <a:rPr sz="2775" baseline="25525" dirty="0">
                <a:latin typeface="Arial"/>
                <a:cs typeface="Arial"/>
              </a:rPr>
              <a:t> </a:t>
            </a:r>
            <a:r>
              <a:rPr sz="2775" spc="-382" baseline="2552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5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.,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The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Glades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Hi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to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ic</a:t>
            </a:r>
            <a:r>
              <a:rPr sz="2800" spc="-15" dirty="0">
                <a:latin typeface="Arial"/>
                <a:cs typeface="Arial"/>
              </a:rPr>
              <a:t>al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So</a:t>
            </a:r>
            <a:r>
              <a:rPr sz="2800" spc="-10" dirty="0">
                <a:latin typeface="Arial"/>
                <a:cs typeface="Arial"/>
              </a:rPr>
              <a:t>ci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215" dirty="0">
                <a:latin typeface="Arial"/>
                <a:cs typeface="Arial"/>
              </a:rPr>
              <a:t>y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B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le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Gla</a:t>
            </a:r>
            <a:r>
              <a:rPr sz="2800" spc="-10" dirty="0">
                <a:latin typeface="Arial"/>
                <a:cs typeface="Arial"/>
              </a:rPr>
              <a:t>d</a:t>
            </a:r>
            <a:r>
              <a:rPr sz="2800" spc="-15" dirty="0">
                <a:latin typeface="Arial"/>
                <a:cs typeface="Arial"/>
              </a:rPr>
              <a:t>e, FL.</a:t>
            </a:r>
            <a:endParaRPr sz="2800">
              <a:latin typeface="Arial"/>
              <a:cs typeface="Arial"/>
            </a:endParaRPr>
          </a:p>
          <a:p>
            <a:pPr marL="12700" marR="59055">
              <a:lnSpc>
                <a:spcPts val="3020"/>
              </a:lnSpc>
              <a:spcBef>
                <a:spcPts val="735"/>
              </a:spcBef>
            </a:pPr>
            <a:r>
              <a:rPr sz="2800" u="heavy" spc="-20" dirty="0">
                <a:latin typeface="Arial"/>
                <a:cs typeface="Arial"/>
              </a:rPr>
              <a:t>Bey</a:t>
            </a:r>
            <a:r>
              <a:rPr sz="2800" u="heavy" spc="-15" dirty="0">
                <a:latin typeface="Arial"/>
                <a:cs typeface="Arial"/>
              </a:rPr>
              <a:t>o</a:t>
            </a:r>
            <a:r>
              <a:rPr sz="2800" u="heavy" spc="-20" dirty="0">
                <a:latin typeface="Arial"/>
                <a:cs typeface="Arial"/>
              </a:rPr>
              <a:t>nd</a:t>
            </a:r>
            <a:r>
              <a:rPr sz="2800" u="heavy" spc="-5" dirty="0">
                <a:latin typeface="Arial"/>
                <a:cs typeface="Arial"/>
              </a:rPr>
              <a:t> </a:t>
            </a:r>
            <a:r>
              <a:rPr sz="2800" u="heavy" spc="-10" dirty="0">
                <a:latin typeface="Arial"/>
                <a:cs typeface="Arial"/>
              </a:rPr>
              <a:t>t</a:t>
            </a:r>
            <a:r>
              <a:rPr sz="2800" u="heavy" spc="-15" dirty="0">
                <a:latin typeface="Arial"/>
                <a:cs typeface="Arial"/>
              </a:rPr>
              <a:t>he Fo</a:t>
            </a:r>
            <a:r>
              <a:rPr sz="2800" u="heavy" spc="-20" dirty="0">
                <a:latin typeface="Arial"/>
                <a:cs typeface="Arial"/>
              </a:rPr>
              <a:t>u</a:t>
            </a:r>
            <a:r>
              <a:rPr sz="2800" u="heavy" spc="-5" dirty="0">
                <a:latin typeface="Arial"/>
                <a:cs typeface="Arial"/>
              </a:rPr>
              <a:t>r</a:t>
            </a:r>
            <a:r>
              <a:rPr sz="2800" u="heavy" spc="-15" dirty="0">
                <a:latin typeface="Arial"/>
                <a:cs typeface="Arial"/>
              </a:rPr>
              <a:t>th</a:t>
            </a:r>
            <a:r>
              <a:rPr sz="2800" u="heavy" spc="0" dirty="0">
                <a:latin typeface="Arial"/>
                <a:cs typeface="Arial"/>
              </a:rPr>
              <a:t> </a:t>
            </a:r>
            <a:r>
              <a:rPr sz="2800" u="heavy" spc="-20" dirty="0">
                <a:latin typeface="Arial"/>
                <a:cs typeface="Arial"/>
              </a:rPr>
              <a:t>Gen</a:t>
            </a:r>
            <a:r>
              <a:rPr sz="2800" u="heavy" spc="-10" dirty="0">
                <a:latin typeface="Arial"/>
                <a:cs typeface="Arial"/>
              </a:rPr>
              <a:t>er</a:t>
            </a:r>
            <a:r>
              <a:rPr sz="2800" u="heavy" spc="-15" dirty="0">
                <a:latin typeface="Arial"/>
                <a:cs typeface="Arial"/>
              </a:rPr>
              <a:t>a</a:t>
            </a:r>
            <a:r>
              <a:rPr sz="2800" u="heavy" spc="-10" dirty="0">
                <a:latin typeface="Arial"/>
                <a:cs typeface="Arial"/>
              </a:rPr>
              <a:t>ti</a:t>
            </a:r>
            <a:r>
              <a:rPr sz="2800" u="heavy" spc="-15" dirty="0">
                <a:latin typeface="Arial"/>
                <a:cs typeface="Arial"/>
              </a:rPr>
              <a:t>o</a:t>
            </a:r>
            <a:r>
              <a:rPr sz="2800" u="heavy" spc="15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by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Lam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Jo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-15" dirty="0">
                <a:latin typeface="Arial"/>
                <a:cs typeface="Arial"/>
              </a:rPr>
              <a:t>nson, 19</a:t>
            </a:r>
            <a:r>
              <a:rPr sz="2800" spc="-20" dirty="0">
                <a:latin typeface="Arial"/>
                <a:cs typeface="Arial"/>
              </a:rPr>
              <a:t>7</a:t>
            </a:r>
            <a:r>
              <a:rPr sz="2800" spc="-15" dirty="0">
                <a:latin typeface="Arial"/>
                <a:cs typeface="Arial"/>
              </a:rPr>
              <a:t>4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Un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215" dirty="0">
                <a:latin typeface="Arial"/>
                <a:cs typeface="Arial"/>
              </a:rPr>
              <a:t>v</a:t>
            </a:r>
            <a:r>
              <a:rPr sz="2800" spc="-10" dirty="0">
                <a:latin typeface="Arial"/>
                <a:cs typeface="Arial"/>
              </a:rPr>
              <a:t>.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F</a:t>
            </a:r>
            <a:r>
              <a:rPr sz="2800" spc="-20" dirty="0">
                <a:latin typeface="Arial"/>
                <a:cs typeface="Arial"/>
              </a:rPr>
              <a:t>L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Pre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s,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Gain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v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ll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4707" y="2034539"/>
            <a:ext cx="5434584" cy="3657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0135" y="2029967"/>
            <a:ext cx="5443855" cy="3667125"/>
          </a:xfrm>
          <a:custGeom>
            <a:avLst/>
            <a:gdLst/>
            <a:ahLst/>
            <a:cxnLst/>
            <a:rect l="l" t="t" r="r" b="b"/>
            <a:pathLst>
              <a:path w="5443855" h="3667125">
                <a:moveTo>
                  <a:pt x="0" y="3666744"/>
                </a:moveTo>
                <a:lnTo>
                  <a:pt x="5443727" y="3666744"/>
                </a:lnTo>
                <a:lnTo>
                  <a:pt x="5443727" y="0"/>
                </a:lnTo>
                <a:lnTo>
                  <a:pt x="0" y="0"/>
                </a:lnTo>
                <a:lnTo>
                  <a:pt x="0" y="366674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22694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Herbert</a:t>
            </a:r>
            <a:r>
              <a:rPr sz="4000" spc="3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Hoover</a:t>
            </a:r>
            <a:r>
              <a:rPr sz="4000" spc="2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Dike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45</a:t>
            </a:fld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47189"/>
            <a:ext cx="7875270" cy="4161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2965"/>
              </a:lnSpc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After the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dis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stro</a:t>
            </a:r>
            <a:r>
              <a:rPr sz="2600" spc="5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s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5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r</a:t>
            </a:r>
            <a:r>
              <a:rPr sz="2600" spc="-10" dirty="0">
                <a:latin typeface="Arial"/>
                <a:cs typeface="Arial"/>
              </a:rPr>
              <a:t>r</a:t>
            </a:r>
            <a:r>
              <a:rPr sz="2600" dirty="0">
                <a:latin typeface="Arial"/>
                <a:cs typeface="Arial"/>
              </a:rPr>
              <a:t>ic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ne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of 19</a:t>
            </a:r>
            <a:r>
              <a:rPr sz="2600" spc="10" dirty="0">
                <a:latin typeface="Arial"/>
                <a:cs typeface="Arial"/>
              </a:rPr>
              <a:t>2</a:t>
            </a:r>
            <a:r>
              <a:rPr sz="2600" dirty="0">
                <a:latin typeface="Arial"/>
                <a:cs typeface="Arial"/>
              </a:rPr>
              <a:t>8,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U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E</a:t>
            </a:r>
            <a:endParaRPr sz="2600">
              <a:latin typeface="Arial"/>
              <a:cs typeface="Arial"/>
            </a:endParaRPr>
          </a:p>
          <a:p>
            <a:pPr marL="355600">
              <a:lnSpc>
                <a:spcPts val="2965"/>
              </a:lnSpc>
            </a:pPr>
            <a:r>
              <a:rPr sz="2600" dirty="0">
                <a:latin typeface="Arial"/>
                <a:cs typeface="Arial"/>
              </a:rPr>
              <a:t>re</a:t>
            </a:r>
            <a:r>
              <a:rPr sz="2600" spc="5" dirty="0">
                <a:latin typeface="Arial"/>
                <a:cs typeface="Arial"/>
              </a:rPr>
              <a:t>b</a:t>
            </a:r>
            <a:r>
              <a:rPr sz="2600" dirty="0">
                <a:latin typeface="Arial"/>
                <a:cs typeface="Arial"/>
              </a:rPr>
              <a:t>uilt </a:t>
            </a:r>
            <a:r>
              <a:rPr sz="2600" spc="-15" dirty="0">
                <a:latin typeface="Arial"/>
                <a:cs typeface="Arial"/>
              </a:rPr>
              <a:t>t</a:t>
            </a:r>
            <a:r>
              <a:rPr sz="2600" dirty="0">
                <a:latin typeface="Arial"/>
                <a:cs typeface="Arial"/>
              </a:rPr>
              <a:t>he</a:t>
            </a:r>
            <a:r>
              <a:rPr sz="2600" spc="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di</a:t>
            </a:r>
            <a:r>
              <a:rPr sz="2600" spc="10" dirty="0">
                <a:latin typeface="Arial"/>
                <a:cs typeface="Arial"/>
              </a:rPr>
              <a:t>k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b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gi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ni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g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 1</a:t>
            </a:r>
            <a:r>
              <a:rPr sz="2600" spc="10" dirty="0">
                <a:latin typeface="Arial"/>
                <a:cs typeface="Arial"/>
              </a:rPr>
              <a:t>9</a:t>
            </a:r>
            <a:r>
              <a:rPr sz="2600" dirty="0">
                <a:latin typeface="Arial"/>
                <a:cs typeface="Arial"/>
              </a:rPr>
              <a:t>3</a:t>
            </a:r>
            <a:r>
              <a:rPr sz="2600" spc="10" dirty="0">
                <a:latin typeface="Arial"/>
                <a:cs typeface="Arial"/>
              </a:rPr>
              <a:t>2</a:t>
            </a:r>
            <a:r>
              <a:rPr sz="2600" dirty="0"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ts val="2965"/>
              </a:lnSpc>
              <a:spcBef>
                <a:spcPts val="310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By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1</a:t>
            </a:r>
            <a:r>
              <a:rPr sz="2600" spc="5" dirty="0">
                <a:latin typeface="Arial"/>
                <a:cs typeface="Arial"/>
              </a:rPr>
              <a:t>9</a:t>
            </a:r>
            <a:r>
              <a:rPr sz="2600" dirty="0">
                <a:latin typeface="Arial"/>
                <a:cs typeface="Arial"/>
              </a:rPr>
              <a:t>38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di</a:t>
            </a:r>
            <a:r>
              <a:rPr sz="2600" spc="10" dirty="0">
                <a:latin typeface="Arial"/>
                <a:cs typeface="Arial"/>
              </a:rPr>
              <a:t>k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o</a:t>
            </a:r>
            <a:r>
              <a:rPr sz="2600" spc="10" dirty="0">
                <a:latin typeface="Arial"/>
                <a:cs typeface="Arial"/>
              </a:rPr>
              <a:t>m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spc="5" dirty="0">
                <a:latin typeface="Arial"/>
                <a:cs typeface="Arial"/>
              </a:rPr>
              <a:t>ss</a:t>
            </a:r>
            <a:r>
              <a:rPr sz="2600" dirty="0">
                <a:latin typeface="Arial"/>
                <a:cs typeface="Arial"/>
              </a:rPr>
              <a:t>ed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85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miles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from</a:t>
            </a:r>
            <a:endParaRPr sz="2600">
              <a:latin typeface="Arial"/>
              <a:cs typeface="Arial"/>
            </a:endParaRPr>
          </a:p>
          <a:p>
            <a:pPr marL="355600">
              <a:lnSpc>
                <a:spcPts val="2965"/>
              </a:lnSpc>
            </a:pPr>
            <a:r>
              <a:rPr sz="2600" dirty="0">
                <a:latin typeface="Arial"/>
                <a:cs typeface="Arial"/>
              </a:rPr>
              <a:t>M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ore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v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n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to Port M</a:t>
            </a:r>
            <a:r>
              <a:rPr sz="2600" spc="10" dirty="0">
                <a:latin typeface="Arial"/>
                <a:cs typeface="Arial"/>
              </a:rPr>
              <a:t>y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10" dirty="0">
                <a:latin typeface="Arial"/>
                <a:cs typeface="Arial"/>
              </a:rPr>
              <a:t>k</a:t>
            </a:r>
            <a:r>
              <a:rPr sz="2600" dirty="0">
                <a:latin typeface="Arial"/>
                <a:cs typeface="Arial"/>
              </a:rPr>
              <a:t>ka.</a:t>
            </a:r>
            <a:endParaRPr sz="2600">
              <a:latin typeface="Arial"/>
              <a:cs typeface="Arial"/>
            </a:endParaRPr>
          </a:p>
          <a:p>
            <a:pPr marL="355600" marR="841375" indent="-342900">
              <a:lnSpc>
                <a:spcPts val="2810"/>
              </a:lnSpc>
              <a:spcBef>
                <a:spcPts val="665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F</a:t>
            </a:r>
            <a:r>
              <a:rPr sz="2600" spc="10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llo</a:t>
            </a:r>
            <a:r>
              <a:rPr sz="2600" spc="5" dirty="0">
                <a:latin typeface="Arial"/>
                <a:cs typeface="Arial"/>
              </a:rPr>
              <a:t>w</a:t>
            </a:r>
            <a:r>
              <a:rPr sz="2600" dirty="0">
                <a:latin typeface="Arial"/>
                <a:cs typeface="Arial"/>
              </a:rPr>
              <a:t>ing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1</a:t>
            </a:r>
            <a:r>
              <a:rPr sz="2600" spc="10" dirty="0">
                <a:latin typeface="Arial"/>
                <a:cs typeface="Arial"/>
              </a:rPr>
              <a:t>9</a:t>
            </a:r>
            <a:r>
              <a:rPr sz="2600" dirty="0">
                <a:latin typeface="Arial"/>
                <a:cs typeface="Arial"/>
              </a:rPr>
              <a:t>4</a:t>
            </a:r>
            <a:r>
              <a:rPr sz="2600" spc="10" dirty="0">
                <a:latin typeface="Arial"/>
                <a:cs typeface="Arial"/>
              </a:rPr>
              <a:t>0</a:t>
            </a:r>
            <a:r>
              <a:rPr sz="2600" spc="-50" dirty="0">
                <a:latin typeface="Arial"/>
                <a:cs typeface="Arial"/>
              </a:rPr>
              <a:t>’</a:t>
            </a:r>
            <a:r>
              <a:rPr sz="2600" dirty="0">
                <a:latin typeface="Arial"/>
                <a:cs typeface="Arial"/>
              </a:rPr>
              <a:t>s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10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rr</a:t>
            </a:r>
            <a:r>
              <a:rPr sz="2600" spc="-10" dirty="0">
                <a:latin typeface="Arial"/>
                <a:cs typeface="Arial"/>
              </a:rPr>
              <a:t>i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,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di</a:t>
            </a:r>
            <a:r>
              <a:rPr sz="2600" spc="5" dirty="0">
                <a:latin typeface="Arial"/>
                <a:cs typeface="Arial"/>
              </a:rPr>
              <a:t>k</a:t>
            </a:r>
            <a:r>
              <a:rPr sz="2600" dirty="0">
                <a:latin typeface="Arial"/>
                <a:cs typeface="Arial"/>
              </a:rPr>
              <a:t>e </a:t>
            </a:r>
            <a:r>
              <a:rPr sz="2600" spc="5" dirty="0">
                <a:latin typeface="Arial"/>
                <a:cs typeface="Arial"/>
              </a:rPr>
              <a:t>w</a:t>
            </a:r>
            <a:r>
              <a:rPr sz="2600" dirty="0">
                <a:latin typeface="Arial"/>
                <a:cs typeface="Arial"/>
              </a:rPr>
              <a:t>as e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lar</a:t>
            </a:r>
            <a:r>
              <a:rPr sz="2600" spc="5" dirty="0">
                <a:latin typeface="Arial"/>
                <a:cs typeface="Arial"/>
              </a:rPr>
              <a:t>g</a:t>
            </a:r>
            <a:r>
              <a:rPr sz="2600" dirty="0">
                <a:latin typeface="Arial"/>
                <a:cs typeface="Arial"/>
              </a:rPr>
              <a:t>ed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 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o</a:t>
            </a:r>
            <a:r>
              <a:rPr sz="2600" spc="10" dirty="0">
                <a:latin typeface="Arial"/>
                <a:cs typeface="Arial"/>
              </a:rPr>
              <a:t>m</a:t>
            </a:r>
            <a:r>
              <a:rPr sz="2600" dirty="0">
                <a:latin typeface="Arial"/>
                <a:cs typeface="Arial"/>
              </a:rPr>
              <a:t>pl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ted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ar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u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ti</a:t>
            </a:r>
            <a:r>
              <a:rPr sz="2600" spc="-15" dirty="0">
                <a:latin typeface="Arial"/>
                <a:cs typeface="Arial"/>
              </a:rPr>
              <a:t>r</a:t>
            </a:r>
            <a:r>
              <a:rPr sz="2600" dirty="0">
                <a:latin typeface="Arial"/>
                <a:cs typeface="Arial"/>
              </a:rPr>
              <a:t>e p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rimet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r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of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1</a:t>
            </a:r>
            <a:r>
              <a:rPr sz="2600" spc="10" dirty="0">
                <a:latin typeface="Arial"/>
                <a:cs typeface="Arial"/>
              </a:rPr>
              <a:t>4</a:t>
            </a:r>
            <a:r>
              <a:rPr sz="2600" dirty="0">
                <a:latin typeface="Arial"/>
                <a:cs typeface="Arial"/>
              </a:rPr>
              <a:t>0 </a:t>
            </a:r>
            <a:r>
              <a:rPr sz="2600" spc="5" dirty="0">
                <a:latin typeface="Arial"/>
                <a:cs typeface="Arial"/>
              </a:rPr>
              <a:t>m</a:t>
            </a:r>
            <a:r>
              <a:rPr sz="2600" dirty="0">
                <a:latin typeface="Arial"/>
                <a:cs typeface="Arial"/>
              </a:rPr>
              <a:t>ile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  <a:p>
            <a:pPr marL="355600" marR="5080" indent="-342900">
              <a:lnSpc>
                <a:spcPts val="2810"/>
              </a:lnSpc>
              <a:spcBef>
                <a:spcPts val="625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D</a:t>
            </a:r>
            <a:r>
              <a:rPr sz="2600" spc="10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w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tream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</a:t>
            </a:r>
            <a:r>
              <a:rPr sz="2600" spc="10" dirty="0">
                <a:latin typeface="Arial"/>
                <a:cs typeface="Arial"/>
              </a:rPr>
              <a:t>u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k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u</a:t>
            </a:r>
            <a:r>
              <a:rPr sz="2600" spc="10" dirty="0">
                <a:latin typeface="Arial"/>
                <a:cs typeface="Arial"/>
              </a:rPr>
              <a:t>b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id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n</a:t>
            </a:r>
            <a:r>
              <a:rPr sz="2600" spc="10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of 1 in</a:t>
            </a:r>
            <a:r>
              <a:rPr sz="2600" spc="10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h </a:t>
            </a:r>
            <a:r>
              <a:rPr sz="2600" spc="5" dirty="0">
                <a:latin typeface="Arial"/>
                <a:cs typeface="Arial"/>
              </a:rPr>
              <a:t>p</a:t>
            </a:r>
            <a:r>
              <a:rPr sz="2600" dirty="0">
                <a:latin typeface="Arial"/>
                <a:cs typeface="Arial"/>
              </a:rPr>
              <a:t>er </a:t>
            </a:r>
            <a:r>
              <a:rPr sz="2600" spc="5" dirty="0">
                <a:latin typeface="Arial"/>
                <a:cs typeface="Arial"/>
              </a:rPr>
              <a:t>y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r m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de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di</a:t>
            </a:r>
            <a:r>
              <a:rPr sz="2600" spc="10" dirty="0">
                <a:latin typeface="Arial"/>
                <a:cs typeface="Arial"/>
              </a:rPr>
              <a:t>k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v</a:t>
            </a:r>
            <a:r>
              <a:rPr sz="2600" dirty="0">
                <a:latin typeface="Arial"/>
                <a:cs typeface="Arial"/>
              </a:rPr>
              <a:t>en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</a:t>
            </a:r>
            <a:r>
              <a:rPr sz="2600" spc="10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re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tial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for fl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od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ntrol (N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te th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t </a:t>
            </a:r>
            <a:r>
              <a:rPr sz="2600" spc="5" dirty="0">
                <a:latin typeface="Arial"/>
                <a:cs typeface="Arial"/>
              </a:rPr>
              <a:t>p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t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form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</a:t>
            </a:r>
            <a:r>
              <a:rPr sz="2600" spc="10" dirty="0">
                <a:latin typeface="Arial"/>
                <a:cs typeface="Arial"/>
              </a:rPr>
              <a:t>v</a:t>
            </a:r>
            <a:r>
              <a:rPr sz="2600" dirty="0">
                <a:latin typeface="Arial"/>
                <a:cs typeface="Arial"/>
              </a:rPr>
              <a:t>er 3</a:t>
            </a:r>
            <a:r>
              <a:rPr sz="2600" spc="10" dirty="0">
                <a:latin typeface="Arial"/>
                <a:cs typeface="Arial"/>
              </a:rPr>
              <a:t>0</a:t>
            </a:r>
            <a:r>
              <a:rPr sz="2600" dirty="0">
                <a:latin typeface="Arial"/>
                <a:cs typeface="Arial"/>
              </a:rPr>
              <a:t>00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y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rs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at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rate 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f o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e in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r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33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y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ar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).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46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22694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Herbert</a:t>
            </a:r>
            <a:r>
              <a:rPr sz="4000" spc="3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Hoover</a:t>
            </a:r>
            <a:r>
              <a:rPr sz="4000" spc="2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Dike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22694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Herbert</a:t>
            </a:r>
            <a:r>
              <a:rPr sz="4000" spc="3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Hoover</a:t>
            </a:r>
            <a:r>
              <a:rPr sz="4000" spc="2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Dike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07565"/>
            <a:ext cx="8019415" cy="4319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C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n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t</a:t>
            </a:r>
            <a:r>
              <a:rPr sz="2600" spc="-10" dirty="0">
                <a:latin typeface="Arial"/>
                <a:cs typeface="Arial"/>
              </a:rPr>
              <a:t>r</a:t>
            </a:r>
            <a:r>
              <a:rPr sz="2600" dirty="0">
                <a:latin typeface="Arial"/>
                <a:cs typeface="Arial"/>
              </a:rPr>
              <a:t>u</a:t>
            </a:r>
            <a:r>
              <a:rPr sz="2600" spc="10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ted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u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ing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10" dirty="0">
                <a:latin typeface="Arial"/>
                <a:cs typeface="Arial"/>
              </a:rPr>
              <a:t>y</a:t>
            </a:r>
            <a:r>
              <a:rPr sz="2600" dirty="0">
                <a:latin typeface="Arial"/>
                <a:cs typeface="Arial"/>
              </a:rPr>
              <a:t>dra</a:t>
            </a:r>
            <a:r>
              <a:rPr sz="2600" spc="10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lic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dre</a:t>
            </a:r>
            <a:r>
              <a:rPr sz="2600" spc="10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g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s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 dra</a:t>
            </a:r>
            <a:r>
              <a:rPr sz="2600" spc="10" dirty="0">
                <a:latin typeface="Arial"/>
                <a:cs typeface="Arial"/>
              </a:rPr>
              <a:t>g</a:t>
            </a:r>
            <a:r>
              <a:rPr sz="2600" dirty="0">
                <a:latin typeface="Arial"/>
                <a:cs typeface="Arial"/>
              </a:rPr>
              <a:t>lines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Fill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</a:t>
            </a:r>
            <a:r>
              <a:rPr sz="2600" spc="10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lu</a:t>
            </a:r>
            <a:r>
              <a:rPr sz="2600" spc="5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es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il</a:t>
            </a:r>
            <a:r>
              <a:rPr sz="2600" spc="-10" dirty="0">
                <a:latin typeface="Arial"/>
                <a:cs typeface="Arial"/>
              </a:rPr>
              <a:t>t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,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la</a:t>
            </a:r>
            <a:r>
              <a:rPr sz="2600" spc="10" dirty="0">
                <a:latin typeface="Arial"/>
                <a:cs typeface="Arial"/>
              </a:rPr>
              <a:t>y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,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at, 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d,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ll,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 </a:t>
            </a:r>
            <a:r>
              <a:rPr sz="2600" spc="5" dirty="0">
                <a:latin typeface="Arial"/>
                <a:cs typeface="Arial"/>
              </a:rPr>
              <a:t>g</a:t>
            </a:r>
            <a:r>
              <a:rPr sz="2600" dirty="0">
                <a:latin typeface="Arial"/>
                <a:cs typeface="Arial"/>
              </a:rPr>
              <a:t>ra</a:t>
            </a:r>
            <a:r>
              <a:rPr sz="2600" spc="10" dirty="0">
                <a:latin typeface="Arial"/>
                <a:cs typeface="Arial"/>
              </a:rPr>
              <a:t>v</a:t>
            </a:r>
            <a:r>
              <a:rPr sz="2600" dirty="0">
                <a:latin typeface="Arial"/>
                <a:cs typeface="Arial"/>
              </a:rPr>
              <a:t>el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Cr</a:t>
            </a:r>
            <a:r>
              <a:rPr sz="2600" spc="5" dirty="0">
                <a:latin typeface="Arial"/>
                <a:cs typeface="Arial"/>
              </a:rPr>
              <a:t>es</a:t>
            </a:r>
            <a:r>
              <a:rPr sz="2600" dirty="0">
                <a:latin typeface="Arial"/>
                <a:cs typeface="Arial"/>
              </a:rPr>
              <a:t>t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ra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g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s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 el</a:t>
            </a:r>
            <a:r>
              <a:rPr sz="2600" spc="5" dirty="0">
                <a:latin typeface="Arial"/>
                <a:cs typeface="Arial"/>
              </a:rPr>
              <a:t>ev</a:t>
            </a:r>
            <a:r>
              <a:rPr sz="2600" dirty="0">
                <a:latin typeface="Arial"/>
                <a:cs typeface="Arial"/>
              </a:rPr>
              <a:t>ation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from 33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t</a:t>
            </a:r>
            <a:r>
              <a:rPr sz="2600" dirty="0">
                <a:latin typeface="Arial"/>
                <a:cs typeface="Arial"/>
              </a:rPr>
              <a:t>o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45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f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t.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ts val="2810"/>
              </a:lnSpc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L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ke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le</a:t>
            </a:r>
            <a:r>
              <a:rPr sz="2600" spc="5" dirty="0">
                <a:latin typeface="Arial"/>
                <a:cs typeface="Arial"/>
              </a:rPr>
              <a:t>v</a:t>
            </a:r>
            <a:r>
              <a:rPr sz="2600" dirty="0">
                <a:latin typeface="Arial"/>
                <a:cs typeface="Arial"/>
              </a:rPr>
              <a:t>el n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rmally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reg</a:t>
            </a:r>
            <a:r>
              <a:rPr sz="2600" spc="10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lated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b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twe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n 1</a:t>
            </a:r>
            <a:r>
              <a:rPr sz="2600" spc="5" dirty="0">
                <a:latin typeface="Arial"/>
                <a:cs typeface="Arial"/>
              </a:rPr>
              <a:t>5</a:t>
            </a:r>
            <a:r>
              <a:rPr sz="2600" dirty="0">
                <a:latin typeface="Arial"/>
                <a:cs typeface="Arial"/>
              </a:rPr>
              <a:t>.5 and</a:t>
            </a:r>
            <a:endParaRPr sz="2600">
              <a:latin typeface="Arial"/>
              <a:cs typeface="Arial"/>
            </a:endParaRPr>
          </a:p>
          <a:p>
            <a:pPr marL="355600">
              <a:lnSpc>
                <a:spcPts val="2810"/>
              </a:lnSpc>
            </a:pPr>
            <a:r>
              <a:rPr sz="2600" dirty="0">
                <a:latin typeface="Arial"/>
                <a:cs typeface="Arial"/>
              </a:rPr>
              <a:t>1</a:t>
            </a:r>
            <a:r>
              <a:rPr sz="2600" spc="10" dirty="0">
                <a:latin typeface="Arial"/>
                <a:cs typeface="Arial"/>
              </a:rPr>
              <a:t>7</a:t>
            </a:r>
            <a:r>
              <a:rPr sz="2600" dirty="0">
                <a:latin typeface="Arial"/>
                <a:cs typeface="Arial"/>
              </a:rPr>
              <a:t>.5 fe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t.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T</a:t>
            </a:r>
            <a:r>
              <a:rPr sz="2600" spc="10" dirty="0">
                <a:latin typeface="Arial"/>
                <a:cs typeface="Arial"/>
              </a:rPr>
              <a:t>h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ide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sl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s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ra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ge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f</a:t>
            </a:r>
            <a:r>
              <a:rPr sz="2600" dirty="0">
                <a:latin typeface="Arial"/>
                <a:cs typeface="Arial"/>
              </a:rPr>
              <a:t>rom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2:1 to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5:</a:t>
            </a:r>
            <a:r>
              <a:rPr sz="2600" spc="5" dirty="0">
                <a:latin typeface="Arial"/>
                <a:cs typeface="Arial"/>
              </a:rPr>
              <a:t>1</a:t>
            </a:r>
            <a:r>
              <a:rPr sz="2600" dirty="0"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  <a:p>
            <a:pPr marL="355600" marR="480695" indent="-342900">
              <a:lnSpc>
                <a:spcPct val="80000"/>
              </a:lnSpc>
              <a:spcBef>
                <a:spcPts val="625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F</a:t>
            </a:r>
            <a:r>
              <a:rPr sz="2600" spc="10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u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tion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s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rvi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us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la</a:t>
            </a:r>
            <a:r>
              <a:rPr sz="2600" spc="10" dirty="0">
                <a:latin typeface="Arial"/>
                <a:cs typeface="Arial"/>
              </a:rPr>
              <a:t>y</a:t>
            </a:r>
            <a:r>
              <a:rPr sz="2600" dirty="0">
                <a:latin typeface="Arial"/>
                <a:cs typeface="Arial"/>
              </a:rPr>
              <a:t>ers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(lime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to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e,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ll, cl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an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n</a:t>
            </a:r>
            <a:r>
              <a:rPr sz="2600" spc="5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s),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 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o</a:t>
            </a:r>
            <a:r>
              <a:rPr sz="2600" spc="5" dirty="0">
                <a:latin typeface="Arial"/>
                <a:cs typeface="Arial"/>
              </a:rPr>
              <a:t>h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ive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la</a:t>
            </a:r>
            <a:r>
              <a:rPr sz="2600" spc="5" dirty="0">
                <a:latin typeface="Arial"/>
                <a:cs typeface="Arial"/>
              </a:rPr>
              <a:t>y</a:t>
            </a:r>
            <a:r>
              <a:rPr sz="2600" dirty="0">
                <a:latin typeface="Arial"/>
                <a:cs typeface="Arial"/>
              </a:rPr>
              <a:t>ers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(har</a:t>
            </a:r>
            <a:r>
              <a:rPr sz="2600" spc="5" dirty="0">
                <a:latin typeface="Arial"/>
                <a:cs typeface="Arial"/>
              </a:rPr>
              <a:t>d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n, 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to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e,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lime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to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e).</a:t>
            </a:r>
            <a:endParaRPr sz="2600">
              <a:latin typeface="Arial"/>
              <a:cs typeface="Arial"/>
            </a:endParaRPr>
          </a:p>
          <a:p>
            <a:pPr marL="355600" marR="535305" indent="-342900" algn="just">
              <a:lnSpc>
                <a:spcPct val="80000"/>
              </a:lnSpc>
              <a:spcBef>
                <a:spcPts val="620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Interior b</a:t>
            </a:r>
            <a:r>
              <a:rPr sz="2600" spc="10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rrow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10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n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els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x</a:t>
            </a:r>
            <a:r>
              <a:rPr sz="2600" dirty="0">
                <a:latin typeface="Arial"/>
                <a:cs typeface="Arial"/>
              </a:rPr>
              <a:t>terior r</a:t>
            </a:r>
            <a:r>
              <a:rPr sz="2600" spc="-10" dirty="0">
                <a:latin typeface="Arial"/>
                <a:cs typeface="Arial"/>
              </a:rPr>
              <a:t>i</a:t>
            </a:r>
            <a:r>
              <a:rPr sz="2600" dirty="0">
                <a:latin typeface="Arial"/>
                <a:cs typeface="Arial"/>
              </a:rPr>
              <a:t>m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dit</a:t>
            </a:r>
            <a:r>
              <a:rPr sz="2600" spc="5" dirty="0">
                <a:latin typeface="Arial"/>
                <a:cs typeface="Arial"/>
              </a:rPr>
              <a:t>c</a:t>
            </a:r>
            <a:r>
              <a:rPr sz="2600" dirty="0">
                <a:latin typeface="Arial"/>
                <a:cs typeface="Arial"/>
              </a:rPr>
              <a:t>h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s e</a:t>
            </a:r>
            <a:r>
              <a:rPr sz="2600" spc="10" dirty="0">
                <a:latin typeface="Arial"/>
                <a:cs typeface="Arial"/>
              </a:rPr>
              <a:t>x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10" dirty="0">
                <a:latin typeface="Arial"/>
                <a:cs typeface="Arial"/>
              </a:rPr>
              <a:t>o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u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interru</a:t>
            </a:r>
            <a:r>
              <a:rPr sz="2600" spc="10" dirty="0">
                <a:latin typeface="Arial"/>
                <a:cs typeface="Arial"/>
              </a:rPr>
              <a:t>p</a:t>
            </a:r>
            <a:r>
              <a:rPr sz="2600" dirty="0">
                <a:latin typeface="Arial"/>
                <a:cs typeface="Arial"/>
              </a:rPr>
              <a:t>ted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f</a:t>
            </a:r>
            <a:r>
              <a:rPr sz="2600" dirty="0">
                <a:latin typeface="Arial"/>
                <a:cs typeface="Arial"/>
              </a:rPr>
              <a:t>low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ths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f</a:t>
            </a:r>
            <a:r>
              <a:rPr sz="2600" dirty="0">
                <a:latin typeface="Arial"/>
                <a:cs typeface="Arial"/>
              </a:rPr>
              <a:t>rom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la</a:t>
            </a:r>
            <a:r>
              <a:rPr sz="2600" spc="10" dirty="0">
                <a:latin typeface="Arial"/>
                <a:cs typeface="Arial"/>
              </a:rPr>
              <a:t>k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ide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to la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10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ide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22373" y="84445"/>
            <a:ext cx="5082540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Dragli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es Constructing</a:t>
            </a:r>
            <a:endParaRPr sz="3600">
              <a:latin typeface="Arial"/>
              <a:cs typeface="Arial"/>
            </a:endParaRPr>
          </a:p>
          <a:p>
            <a:pPr marL="121920" algn="ctr">
              <a:lnSpc>
                <a:spcPct val="100000"/>
              </a:lnSpc>
              <a:tabLst>
                <a:tab pos="2331085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Ret</a:t>
            </a:r>
            <a:r>
              <a:rPr sz="36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ng	Dikes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38072" y="1600200"/>
            <a:ext cx="6467856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33500" y="1595627"/>
            <a:ext cx="6477000" cy="4535805"/>
          </a:xfrm>
          <a:custGeom>
            <a:avLst/>
            <a:gdLst/>
            <a:ahLst/>
            <a:cxnLst/>
            <a:rect l="l" t="t" r="r" b="b"/>
            <a:pathLst>
              <a:path w="6477000" h="4535805">
                <a:moveTo>
                  <a:pt x="0" y="4535424"/>
                </a:moveTo>
                <a:lnTo>
                  <a:pt x="6477000" y="4535424"/>
                </a:lnTo>
                <a:lnTo>
                  <a:pt x="6477000" y="0"/>
                </a:lnTo>
                <a:lnTo>
                  <a:pt x="0" y="0"/>
                </a:lnTo>
                <a:lnTo>
                  <a:pt x="0" y="4535424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48</a:t>
            </a:fld>
            <a:endParaRPr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5173" y="84445"/>
            <a:ext cx="5994400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Pi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eli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e D</a:t>
            </a:r>
            <a:r>
              <a:rPr sz="3600" b="1" spc="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edge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and Dip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1702435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36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dge	at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6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ork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9303" y="1600200"/>
            <a:ext cx="6565392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84732" y="1595627"/>
            <a:ext cx="6574790" cy="4535805"/>
          </a:xfrm>
          <a:custGeom>
            <a:avLst/>
            <a:gdLst/>
            <a:ahLst/>
            <a:cxnLst/>
            <a:rect l="l" t="t" r="r" b="b"/>
            <a:pathLst>
              <a:path w="6574790" h="4535805">
                <a:moveTo>
                  <a:pt x="0" y="4535424"/>
                </a:moveTo>
                <a:lnTo>
                  <a:pt x="6574535" y="4535424"/>
                </a:lnTo>
                <a:lnTo>
                  <a:pt x="6574535" y="0"/>
                </a:lnTo>
                <a:lnTo>
                  <a:pt x="0" y="0"/>
                </a:lnTo>
                <a:lnTo>
                  <a:pt x="0" y="4535424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49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2948" rIns="0" bIns="0" rtlCol="0">
            <a:spAutoFit/>
          </a:bodyPr>
          <a:lstStyle/>
          <a:p>
            <a:pPr marL="1067435">
              <a:lnSpc>
                <a:spcPct val="100000"/>
              </a:lnSpc>
            </a:pPr>
            <a:r>
              <a:rPr sz="2800" spc="-20" dirty="0">
                <a:latin typeface="Arial"/>
                <a:cs typeface="Arial"/>
              </a:rPr>
              <a:t>Dams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in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Florida</a:t>
            </a:r>
            <a:r>
              <a:rPr sz="2800" spc="-30" dirty="0"/>
              <a:t>—</a:t>
            </a:r>
            <a:r>
              <a:rPr sz="2800" spc="-15" dirty="0">
                <a:latin typeface="Arial"/>
                <a:cs typeface="Arial"/>
              </a:rPr>
              <a:t>Geologic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Co</a:t>
            </a:r>
            <a:r>
              <a:rPr sz="2800" spc="-35" dirty="0">
                <a:latin typeface="Arial"/>
                <a:cs typeface="Arial"/>
              </a:rPr>
              <a:t>n</a:t>
            </a:r>
            <a:r>
              <a:rPr sz="2800" spc="-15" dirty="0">
                <a:latin typeface="Arial"/>
                <a:cs typeface="Arial"/>
              </a:rPr>
              <a:t>siderations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110489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87441"/>
            <a:ext cx="7857490" cy="4253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R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lativ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ly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flat to</a:t>
            </a:r>
            <a:r>
              <a:rPr sz="2600" spc="10" dirty="0">
                <a:latin typeface="Arial"/>
                <a:cs typeface="Arial"/>
              </a:rPr>
              <a:t>p</a:t>
            </a:r>
            <a:r>
              <a:rPr sz="2600" dirty="0">
                <a:latin typeface="Arial"/>
                <a:cs typeface="Arial"/>
              </a:rPr>
              <a:t>o</a:t>
            </a:r>
            <a:r>
              <a:rPr sz="2600" spc="10" dirty="0">
                <a:latin typeface="Arial"/>
                <a:cs typeface="Arial"/>
              </a:rPr>
              <a:t>g</a:t>
            </a:r>
            <a:r>
              <a:rPr sz="2600" dirty="0">
                <a:latin typeface="Arial"/>
                <a:cs typeface="Arial"/>
              </a:rPr>
              <a:t>ra</a:t>
            </a:r>
            <a:r>
              <a:rPr sz="2600" spc="5" dirty="0">
                <a:latin typeface="Arial"/>
                <a:cs typeface="Arial"/>
              </a:rPr>
              <a:t>p</a:t>
            </a:r>
            <a:r>
              <a:rPr sz="2600" dirty="0">
                <a:latin typeface="Arial"/>
                <a:cs typeface="Arial"/>
              </a:rPr>
              <a:t>hy</a:t>
            </a:r>
            <a:endParaRPr sz="26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756920" algn="l"/>
              </a:tabLst>
            </a:pPr>
            <a:r>
              <a:rPr sz="2200" spc="-20" dirty="0">
                <a:latin typeface="Arial"/>
                <a:cs typeface="Arial"/>
              </a:rPr>
              <a:t>Ma</a:t>
            </a:r>
            <a:r>
              <a:rPr sz="2200" spc="-25" dirty="0">
                <a:latin typeface="Arial"/>
                <a:cs typeface="Arial"/>
              </a:rPr>
              <a:t>x</a:t>
            </a:r>
            <a:r>
              <a:rPr sz="2200" spc="-15" dirty="0">
                <a:latin typeface="Arial"/>
                <a:cs typeface="Arial"/>
              </a:rPr>
              <a:t>imum</a:t>
            </a:r>
            <a:r>
              <a:rPr sz="2200" spc="4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he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15" dirty="0">
                <a:latin typeface="Arial"/>
                <a:cs typeface="Arial"/>
              </a:rPr>
              <a:t>ght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for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“natural”</a:t>
            </a:r>
            <a:r>
              <a:rPr sz="2200" spc="1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dams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ap</a:t>
            </a:r>
            <a:r>
              <a:rPr sz="2200" spc="-10" dirty="0">
                <a:latin typeface="Arial"/>
                <a:cs typeface="Arial"/>
              </a:rPr>
              <a:t>p</a:t>
            </a:r>
            <a:r>
              <a:rPr sz="2200" spc="-15" dirty="0">
                <a:latin typeface="Arial"/>
                <a:cs typeface="Arial"/>
              </a:rPr>
              <a:t>roximate</a:t>
            </a:r>
            <a:r>
              <a:rPr sz="2200" dirty="0">
                <a:latin typeface="Arial"/>
                <a:cs typeface="Arial"/>
              </a:rPr>
              <a:t>l</a:t>
            </a:r>
            <a:r>
              <a:rPr sz="2200" spc="-15" dirty="0">
                <a:latin typeface="Arial"/>
                <a:cs typeface="Arial"/>
              </a:rPr>
              <a:t>y</a:t>
            </a:r>
            <a:r>
              <a:rPr sz="2200" spc="2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50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feet</a:t>
            </a:r>
            <a:endParaRPr sz="2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25"/>
              </a:spcBef>
              <a:buFont typeface="Arial"/>
              <a:buChar char="–"/>
              <a:tabLst>
                <a:tab pos="756920" algn="l"/>
              </a:tabLst>
            </a:pPr>
            <a:r>
              <a:rPr sz="2200" spc="-20" dirty="0">
                <a:latin typeface="Arial"/>
                <a:cs typeface="Arial"/>
              </a:rPr>
              <a:t>Ma</a:t>
            </a:r>
            <a:r>
              <a:rPr sz="2200" spc="-25" dirty="0">
                <a:latin typeface="Arial"/>
                <a:cs typeface="Arial"/>
              </a:rPr>
              <a:t>x</a:t>
            </a:r>
            <a:r>
              <a:rPr sz="2200" spc="-15" dirty="0">
                <a:latin typeface="Arial"/>
                <a:cs typeface="Arial"/>
              </a:rPr>
              <a:t>imum</a:t>
            </a:r>
            <a:r>
              <a:rPr sz="2200" spc="4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he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15" dirty="0">
                <a:latin typeface="Arial"/>
                <a:cs typeface="Arial"/>
              </a:rPr>
              <a:t>ght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for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“impo</a:t>
            </a:r>
            <a:r>
              <a:rPr sz="2200" spc="-10" dirty="0">
                <a:latin typeface="Arial"/>
                <a:cs typeface="Arial"/>
              </a:rPr>
              <a:t>u</a:t>
            </a:r>
            <a:r>
              <a:rPr sz="2200" spc="-15" dirty="0">
                <a:latin typeface="Arial"/>
                <a:cs typeface="Arial"/>
              </a:rPr>
              <a:t>ndments”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exce</a:t>
            </a:r>
            <a:r>
              <a:rPr sz="2200" spc="-10" dirty="0">
                <a:latin typeface="Arial"/>
                <a:cs typeface="Arial"/>
              </a:rPr>
              <a:t>e</a:t>
            </a:r>
            <a:r>
              <a:rPr sz="2200" spc="-15" dirty="0">
                <a:latin typeface="Arial"/>
                <a:cs typeface="Arial"/>
              </a:rPr>
              <a:t>ds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100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feet</a:t>
            </a:r>
            <a:endParaRPr sz="22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</a:pPr>
            <a:r>
              <a:rPr sz="2200" spc="-10" dirty="0">
                <a:latin typeface="Arial"/>
                <a:cs typeface="Arial"/>
              </a:rPr>
              <a:t>(tai</a:t>
            </a:r>
            <a:r>
              <a:rPr sz="2200" dirty="0">
                <a:latin typeface="Arial"/>
                <a:cs typeface="Arial"/>
              </a:rPr>
              <a:t>l</a:t>
            </a:r>
            <a:r>
              <a:rPr sz="2200" spc="-10" dirty="0">
                <a:latin typeface="Arial"/>
                <a:cs typeface="Arial"/>
              </a:rPr>
              <a:t>ings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da</a:t>
            </a:r>
            <a:r>
              <a:rPr sz="2200" spc="-35" dirty="0">
                <a:latin typeface="Arial"/>
                <a:cs typeface="Arial"/>
              </a:rPr>
              <a:t>m</a:t>
            </a:r>
            <a:r>
              <a:rPr sz="2200" spc="-10" dirty="0">
                <a:latin typeface="Arial"/>
                <a:cs typeface="Arial"/>
              </a:rPr>
              <a:t>s,</a:t>
            </a:r>
            <a:r>
              <a:rPr sz="2200" spc="1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gypsum</a:t>
            </a:r>
            <a:r>
              <a:rPr sz="2200" spc="1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stacks)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355600" algn="l"/>
              </a:tabLst>
            </a:pPr>
            <a:r>
              <a:rPr sz="2600" dirty="0">
                <a:latin typeface="Arial"/>
                <a:cs typeface="Arial"/>
              </a:rPr>
              <a:t>U</a:t>
            </a:r>
            <a:r>
              <a:rPr sz="2600" spc="10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iq</a:t>
            </a:r>
            <a:r>
              <a:rPr sz="2600" spc="5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e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g</a:t>
            </a:r>
            <a:r>
              <a:rPr sz="2600" spc="10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ol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gic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spc="5" dirty="0">
                <a:latin typeface="Arial"/>
                <a:cs typeface="Arial"/>
              </a:rPr>
              <a:t>s</a:t>
            </a:r>
            <a:r>
              <a:rPr sz="2600" dirty="0">
                <a:latin typeface="Arial"/>
                <a:cs typeface="Arial"/>
              </a:rPr>
              <a:t>etting</a:t>
            </a:r>
            <a:endParaRPr sz="2600">
              <a:latin typeface="Arial"/>
              <a:cs typeface="Arial"/>
            </a:endParaRPr>
          </a:p>
          <a:p>
            <a:pPr marL="756285" marR="1266190" lvl="1" indent="-286385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756920" algn="l"/>
              </a:tabLst>
            </a:pPr>
            <a:r>
              <a:rPr sz="2200" spc="-15" dirty="0">
                <a:latin typeface="Arial"/>
                <a:cs typeface="Arial"/>
              </a:rPr>
              <a:t>Rel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10" dirty="0">
                <a:latin typeface="Arial"/>
                <a:cs typeface="Arial"/>
              </a:rPr>
              <a:t>ef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c</a:t>
            </a:r>
            <a:r>
              <a:rPr sz="2200" spc="-15" dirty="0">
                <a:latin typeface="Arial"/>
                <a:cs typeface="Arial"/>
              </a:rPr>
              <a:t>reated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by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s</a:t>
            </a:r>
            <a:r>
              <a:rPr sz="2200" spc="-10" dirty="0">
                <a:latin typeface="Arial"/>
                <a:cs typeface="Arial"/>
              </a:rPr>
              <a:t>a</a:t>
            </a:r>
            <a:r>
              <a:rPr sz="2200" spc="-15" dirty="0">
                <a:latin typeface="Arial"/>
                <a:cs typeface="Arial"/>
              </a:rPr>
              <a:t>nd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rid</a:t>
            </a:r>
            <a:r>
              <a:rPr sz="2200" spc="-15" dirty="0">
                <a:latin typeface="Arial"/>
                <a:cs typeface="Arial"/>
              </a:rPr>
              <a:t>ges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and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wav</a:t>
            </a:r>
            <a:r>
              <a:rPr sz="2200" spc="20" dirty="0">
                <a:latin typeface="Arial"/>
                <a:cs typeface="Arial"/>
              </a:rPr>
              <a:t>e</a:t>
            </a:r>
            <a:r>
              <a:rPr sz="2200" spc="-10" dirty="0">
                <a:latin typeface="Arial"/>
                <a:cs typeface="Arial"/>
              </a:rPr>
              <a:t>-ca</a:t>
            </a:r>
            <a:r>
              <a:rPr sz="2200" spc="-15" dirty="0">
                <a:latin typeface="Arial"/>
                <a:cs typeface="Arial"/>
              </a:rPr>
              <a:t>rved</a:t>
            </a:r>
            <a:r>
              <a:rPr sz="2200" spc="-10" dirty="0">
                <a:latin typeface="Arial"/>
                <a:cs typeface="Arial"/>
              </a:rPr>
              <a:t> es</a:t>
            </a:r>
            <a:r>
              <a:rPr sz="2200" spc="-15" dirty="0">
                <a:latin typeface="Arial"/>
                <a:cs typeface="Arial"/>
              </a:rPr>
              <a:t>c</a:t>
            </a:r>
            <a:r>
              <a:rPr sz="2200" spc="-10" dirty="0">
                <a:latin typeface="Arial"/>
                <a:cs typeface="Arial"/>
              </a:rPr>
              <a:t>a</a:t>
            </a:r>
            <a:r>
              <a:rPr sz="2200" spc="-15" dirty="0">
                <a:latin typeface="Arial"/>
                <a:cs typeface="Arial"/>
              </a:rPr>
              <a:t>rpments</a:t>
            </a:r>
            <a:endParaRPr sz="2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30"/>
              </a:spcBef>
              <a:buFont typeface="Arial"/>
              <a:buChar char="–"/>
              <a:tabLst>
                <a:tab pos="756920" algn="l"/>
              </a:tabLst>
            </a:pPr>
            <a:r>
              <a:rPr sz="2200" spc="-15" dirty="0">
                <a:latin typeface="Arial"/>
                <a:cs typeface="Arial"/>
              </a:rPr>
              <a:t>Primary</a:t>
            </a:r>
            <a:r>
              <a:rPr sz="2200" spc="1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c</a:t>
            </a:r>
            <a:r>
              <a:rPr sz="2200" spc="-10" dirty="0">
                <a:latin typeface="Arial"/>
                <a:cs typeface="Arial"/>
              </a:rPr>
              <a:t>o</a:t>
            </a:r>
            <a:r>
              <a:rPr sz="2200" spc="-15" dirty="0">
                <a:latin typeface="Arial"/>
                <a:cs typeface="Arial"/>
              </a:rPr>
              <a:t>n</a:t>
            </a:r>
            <a:r>
              <a:rPr sz="2200" spc="-10" dirty="0">
                <a:latin typeface="Arial"/>
                <a:cs typeface="Arial"/>
              </a:rPr>
              <a:t>structio</a:t>
            </a:r>
            <a:r>
              <a:rPr sz="2200" spc="-15" dirty="0">
                <a:latin typeface="Arial"/>
                <a:cs typeface="Arial"/>
              </a:rPr>
              <a:t>n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materi</a:t>
            </a:r>
            <a:r>
              <a:rPr sz="2200" spc="-1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l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is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s</a:t>
            </a:r>
            <a:r>
              <a:rPr sz="2200" spc="-10" dirty="0">
                <a:latin typeface="Arial"/>
                <a:cs typeface="Arial"/>
              </a:rPr>
              <a:t>a</a:t>
            </a:r>
            <a:r>
              <a:rPr sz="2200" spc="-15" dirty="0">
                <a:latin typeface="Arial"/>
                <a:cs typeface="Arial"/>
              </a:rPr>
              <a:t>nd</a:t>
            </a:r>
            <a:endParaRPr sz="2200">
              <a:latin typeface="Arial"/>
              <a:cs typeface="Arial"/>
            </a:endParaRPr>
          </a:p>
          <a:p>
            <a:pPr marL="756285" marR="730250" lvl="1" indent="-286385">
              <a:lnSpc>
                <a:spcPct val="100000"/>
              </a:lnSpc>
              <a:spcBef>
                <a:spcPts val="525"/>
              </a:spcBef>
              <a:buFont typeface="Arial"/>
              <a:buChar char="–"/>
              <a:tabLst>
                <a:tab pos="756920" algn="l"/>
              </a:tabLst>
            </a:pPr>
            <a:r>
              <a:rPr sz="2200" spc="-15" dirty="0">
                <a:latin typeface="Arial"/>
                <a:cs typeface="Arial"/>
              </a:rPr>
              <a:t>Lots </a:t>
            </a:r>
            <a:r>
              <a:rPr sz="2200" spc="-10" dirty="0">
                <a:latin typeface="Arial"/>
                <a:cs typeface="Arial"/>
              </a:rPr>
              <a:t>of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u</a:t>
            </a:r>
            <a:r>
              <a:rPr sz="2200" spc="-15" dirty="0">
                <a:latin typeface="Arial"/>
                <a:cs typeface="Arial"/>
              </a:rPr>
              <a:t>n</a:t>
            </a:r>
            <a:r>
              <a:rPr sz="2200" spc="-10" dirty="0">
                <a:latin typeface="Arial"/>
                <a:cs typeface="Arial"/>
              </a:rPr>
              <a:t>suitable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mater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10" dirty="0">
                <a:latin typeface="Arial"/>
                <a:cs typeface="Arial"/>
              </a:rPr>
              <a:t>als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(organ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15" dirty="0">
                <a:latin typeface="Arial"/>
                <a:cs typeface="Arial"/>
              </a:rPr>
              <a:t>c</a:t>
            </a:r>
            <a:r>
              <a:rPr sz="2200" spc="1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s</a:t>
            </a:r>
            <a:r>
              <a:rPr sz="2200" spc="-10" dirty="0">
                <a:latin typeface="Arial"/>
                <a:cs typeface="Arial"/>
              </a:rPr>
              <a:t>o</a:t>
            </a:r>
            <a:r>
              <a:rPr sz="2200" spc="-5" dirty="0">
                <a:latin typeface="Arial"/>
                <a:cs typeface="Arial"/>
              </a:rPr>
              <a:t>i</a:t>
            </a:r>
            <a:r>
              <a:rPr sz="2200" dirty="0">
                <a:latin typeface="Arial"/>
                <a:cs typeface="Arial"/>
              </a:rPr>
              <a:t>l</a:t>
            </a:r>
            <a:r>
              <a:rPr sz="2200" spc="-10" dirty="0">
                <a:latin typeface="Arial"/>
                <a:cs typeface="Arial"/>
              </a:rPr>
              <a:t>s, </a:t>
            </a:r>
            <a:r>
              <a:rPr sz="2200" spc="-15" dirty="0">
                <a:latin typeface="Arial"/>
                <a:cs typeface="Arial"/>
              </a:rPr>
              <a:t>s</a:t>
            </a:r>
            <a:r>
              <a:rPr sz="2200" spc="-10" dirty="0">
                <a:latin typeface="Arial"/>
                <a:cs typeface="Arial"/>
              </a:rPr>
              <a:t>oft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cla</a:t>
            </a:r>
            <a:r>
              <a:rPr sz="2200" spc="-190" dirty="0">
                <a:latin typeface="Arial"/>
                <a:cs typeface="Arial"/>
              </a:rPr>
              <a:t>y</a:t>
            </a:r>
            <a:r>
              <a:rPr sz="2200" spc="-10" dirty="0">
                <a:latin typeface="Arial"/>
                <a:cs typeface="Arial"/>
              </a:rPr>
              <a:t>,</a:t>
            </a:r>
            <a:r>
              <a:rPr sz="2200" spc="-15" dirty="0">
                <a:latin typeface="Arial"/>
                <a:cs typeface="Arial"/>
              </a:rPr>
              <a:t> un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15" dirty="0">
                <a:latin typeface="Arial"/>
                <a:cs typeface="Arial"/>
              </a:rPr>
              <a:t>form</a:t>
            </a:r>
            <a:r>
              <a:rPr sz="2200" spc="2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fin</a:t>
            </a:r>
            <a:r>
              <a:rPr sz="2200" spc="-15" dirty="0">
                <a:latin typeface="Arial"/>
                <a:cs typeface="Arial"/>
              </a:rPr>
              <a:t>e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s</a:t>
            </a:r>
            <a:r>
              <a:rPr sz="2200" spc="-10" dirty="0">
                <a:latin typeface="Arial"/>
                <a:cs typeface="Arial"/>
              </a:rPr>
              <a:t>a</a:t>
            </a:r>
            <a:r>
              <a:rPr sz="2200" spc="-15" dirty="0">
                <a:latin typeface="Arial"/>
                <a:cs typeface="Arial"/>
              </a:rPr>
              <a:t>nd</a:t>
            </a:r>
            <a:r>
              <a:rPr sz="2200" spc="-10" dirty="0">
                <a:latin typeface="Arial"/>
                <a:cs typeface="Arial"/>
              </a:rPr>
              <a:t>s)</a:t>
            </a:r>
            <a:endParaRPr sz="2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25"/>
              </a:spcBef>
              <a:buFont typeface="Arial"/>
              <a:buChar char="–"/>
              <a:tabLst>
                <a:tab pos="756920" algn="l"/>
              </a:tabLst>
            </a:pPr>
            <a:r>
              <a:rPr sz="2200" spc="-15" dirty="0">
                <a:latin typeface="Arial"/>
                <a:cs typeface="Arial"/>
              </a:rPr>
              <a:t>Rock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exposures</a:t>
            </a:r>
            <a:r>
              <a:rPr sz="2200" spc="1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un</a:t>
            </a:r>
            <a:r>
              <a:rPr sz="2200" spc="-10" dirty="0">
                <a:latin typeface="Arial"/>
                <a:cs typeface="Arial"/>
              </a:rPr>
              <a:t>c</a:t>
            </a:r>
            <a:r>
              <a:rPr sz="2200" spc="-20" dirty="0">
                <a:latin typeface="Arial"/>
                <a:cs typeface="Arial"/>
              </a:rPr>
              <a:t>om</a:t>
            </a:r>
            <a:r>
              <a:rPr sz="2200" spc="-35" dirty="0">
                <a:latin typeface="Arial"/>
                <a:cs typeface="Arial"/>
              </a:rPr>
              <a:t>m</a:t>
            </a:r>
            <a:r>
              <a:rPr sz="2200" spc="-15" dirty="0">
                <a:latin typeface="Arial"/>
                <a:cs typeface="Arial"/>
              </a:rPr>
              <a:t>on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58264" y="84445"/>
            <a:ext cx="6808470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Levee</a:t>
            </a:r>
            <a:r>
              <a:rPr sz="3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Construct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on S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uth Side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1168400" algn="l"/>
                <a:tab pos="4596765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Lake	Okeechobee</a:t>
            </a:r>
            <a:r>
              <a:rPr sz="3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C.	1</a:t>
            </a:r>
            <a:r>
              <a:rPr sz="3600" b="1" spc="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32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1000" y="1219200"/>
            <a:ext cx="8077200" cy="5273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6427" y="1214627"/>
            <a:ext cx="8086725" cy="5282565"/>
          </a:xfrm>
          <a:custGeom>
            <a:avLst/>
            <a:gdLst/>
            <a:ahLst/>
            <a:cxnLst/>
            <a:rect l="l" t="t" r="r" b="b"/>
            <a:pathLst>
              <a:path w="8086725" h="5282565">
                <a:moveTo>
                  <a:pt x="0" y="5282184"/>
                </a:moveTo>
                <a:lnTo>
                  <a:pt x="8086344" y="5282184"/>
                </a:lnTo>
                <a:lnTo>
                  <a:pt x="8086344" y="0"/>
                </a:lnTo>
                <a:lnTo>
                  <a:pt x="0" y="0"/>
                </a:lnTo>
                <a:lnTo>
                  <a:pt x="0" y="528218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50</a:t>
            </a:fld>
            <a:endParaRPr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750185">
              <a:lnSpc>
                <a:spcPct val="100000"/>
              </a:lnSpc>
            </a:pPr>
            <a:r>
              <a:rPr sz="4000" spc="-30" dirty="0">
                <a:latin typeface="Arial"/>
                <a:cs typeface="Arial"/>
              </a:rPr>
              <a:t>Com</a:t>
            </a:r>
            <a:r>
              <a:rPr sz="4000" spc="-45" dirty="0">
                <a:latin typeface="Arial"/>
                <a:cs typeface="Arial"/>
              </a:rPr>
              <a:t>p</a:t>
            </a:r>
            <a:r>
              <a:rPr sz="4000" spc="-20" dirty="0">
                <a:latin typeface="Arial"/>
                <a:cs typeface="Arial"/>
              </a:rPr>
              <a:t>leted</a:t>
            </a:r>
            <a:r>
              <a:rPr sz="4000" spc="30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Dam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16508" y="1600200"/>
            <a:ext cx="7110983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1936" y="1595627"/>
            <a:ext cx="7120255" cy="4535805"/>
          </a:xfrm>
          <a:custGeom>
            <a:avLst/>
            <a:gdLst/>
            <a:ahLst/>
            <a:cxnLst/>
            <a:rect l="l" t="t" r="r" b="b"/>
            <a:pathLst>
              <a:path w="7120255" h="4535805">
                <a:moveTo>
                  <a:pt x="0" y="4535424"/>
                </a:moveTo>
                <a:lnTo>
                  <a:pt x="7120127" y="4535424"/>
                </a:lnTo>
                <a:lnTo>
                  <a:pt x="7120127" y="0"/>
                </a:lnTo>
                <a:lnTo>
                  <a:pt x="0" y="0"/>
                </a:lnTo>
                <a:lnTo>
                  <a:pt x="0" y="453542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51</a:t>
            </a:fld>
            <a:endParaRPr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8308" rIns="0" bIns="0" rtlCol="0">
            <a:spAutoFit/>
          </a:bodyPr>
          <a:lstStyle/>
          <a:p>
            <a:pPr marL="1460500">
              <a:lnSpc>
                <a:spcPct val="100000"/>
              </a:lnSpc>
            </a:pPr>
            <a:r>
              <a:rPr spc="-270" dirty="0">
                <a:latin typeface="Arial"/>
                <a:cs typeface="Arial"/>
              </a:rPr>
              <a:t>T</a:t>
            </a:r>
            <a:r>
              <a:rPr dirty="0">
                <a:latin typeface="Arial"/>
                <a:cs typeface="Arial"/>
              </a:rPr>
              <a:t>ypical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Existing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C</a:t>
            </a:r>
            <a:r>
              <a:rPr dirty="0">
                <a:latin typeface="Arial"/>
                <a:cs typeface="Arial"/>
              </a:rPr>
              <a:t>ros</a:t>
            </a:r>
            <a:r>
              <a:rPr spc="10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-Sec</a:t>
            </a:r>
            <a:r>
              <a:rPr spc="10" dirty="0">
                <a:latin typeface="Arial"/>
                <a:cs typeface="Arial"/>
              </a:rPr>
              <a:t>t</a:t>
            </a:r>
            <a:r>
              <a:rPr dirty="0">
                <a:latin typeface="Arial"/>
                <a:cs typeface="Arial"/>
              </a:rPr>
              <a:t>ion</a:t>
            </a:r>
          </a:p>
        </p:txBody>
      </p:sp>
      <p:sp>
        <p:nvSpPr>
          <p:cNvPr id="3" name="object 3"/>
          <p:cNvSpPr/>
          <p:nvPr/>
        </p:nvSpPr>
        <p:spPr>
          <a:xfrm>
            <a:off x="1799844" y="1600200"/>
            <a:ext cx="5544311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52</a:t>
            </a:fld>
            <a:endParaRPr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4464" y="359266"/>
            <a:ext cx="665670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104900" algn="l"/>
                <a:tab pos="2755265" algn="l"/>
                <a:tab pos="3924300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East	Side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of	Lake	Okeechobee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5800" y="1600200"/>
            <a:ext cx="7848600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1227" y="1595627"/>
            <a:ext cx="7858125" cy="4535805"/>
          </a:xfrm>
          <a:custGeom>
            <a:avLst/>
            <a:gdLst/>
            <a:ahLst/>
            <a:cxnLst/>
            <a:rect l="l" t="t" r="r" b="b"/>
            <a:pathLst>
              <a:path w="7858125" h="4535805">
                <a:moveTo>
                  <a:pt x="0" y="4535424"/>
                </a:moveTo>
                <a:lnTo>
                  <a:pt x="7857744" y="4535424"/>
                </a:lnTo>
                <a:lnTo>
                  <a:pt x="7857744" y="0"/>
                </a:lnTo>
                <a:lnTo>
                  <a:pt x="0" y="0"/>
                </a:lnTo>
                <a:lnTo>
                  <a:pt x="0" y="453542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53</a:t>
            </a:fld>
            <a:endParaRPr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22694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Herbert</a:t>
            </a:r>
            <a:r>
              <a:rPr sz="4000" spc="3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Hoover</a:t>
            </a:r>
            <a:r>
              <a:rPr sz="4000" spc="2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Dike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92066"/>
            <a:ext cx="7095490" cy="2343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No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10" dirty="0">
                <a:latin typeface="Arial"/>
                <a:cs typeface="Arial"/>
              </a:rPr>
              <a:t>tio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b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ria</a:t>
            </a:r>
            <a:r>
              <a:rPr sz="2800" spc="-15" dirty="0">
                <a:latin typeface="Arial"/>
                <a:cs typeface="Arial"/>
              </a:rPr>
              <a:t>ls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No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omp</a:t>
            </a:r>
            <a:r>
              <a:rPr sz="2800" spc="-10" dirty="0">
                <a:latin typeface="Arial"/>
                <a:cs typeface="Arial"/>
              </a:rPr>
              <a:t>actio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su</a:t>
            </a:r>
            <a:r>
              <a:rPr sz="2800" spc="-10" dirty="0">
                <a:latin typeface="Arial"/>
                <a:cs typeface="Arial"/>
              </a:rPr>
              <a:t>ita</a:t>
            </a:r>
            <a:r>
              <a:rPr sz="2800" spc="-20" dirty="0">
                <a:latin typeface="Arial"/>
                <a:cs typeface="Arial"/>
              </a:rPr>
              <a:t>b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ity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No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p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g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c</a:t>
            </a:r>
            <a:r>
              <a:rPr sz="2800" spc="-10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thr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10" dirty="0">
                <a:latin typeface="Arial"/>
                <a:cs typeface="Arial"/>
              </a:rPr>
              <a:t>g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fill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No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50" dirty="0">
                <a:latin typeface="Arial"/>
                <a:cs typeface="Arial"/>
              </a:rPr>
              <a:t>f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to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nt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hi</a:t>
            </a:r>
            <a:r>
              <a:rPr sz="2800" spc="-15" dirty="0">
                <a:latin typeface="Arial"/>
                <a:cs typeface="Arial"/>
              </a:rPr>
              <a:t>g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o</a:t>
            </a:r>
            <a:r>
              <a:rPr sz="2800" spc="-15" dirty="0">
                <a:latin typeface="Arial"/>
                <a:cs typeface="Arial"/>
              </a:rPr>
              <a:t>re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es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in</a:t>
            </a:r>
            <a:r>
              <a:rPr sz="2800" spc="-10" dirty="0">
                <a:latin typeface="Arial"/>
                <a:cs typeface="Arial"/>
              </a:rPr>
              <a:t> l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dsi</a:t>
            </a:r>
            <a:r>
              <a:rPr sz="2800" spc="-15" dirty="0">
                <a:latin typeface="Arial"/>
                <a:cs typeface="Arial"/>
              </a:rPr>
              <a:t>d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sl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pe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nd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41160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Problems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Noted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by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US</a:t>
            </a:r>
            <a:r>
              <a:rPr sz="4000" spc="-45" dirty="0">
                <a:latin typeface="Arial"/>
                <a:cs typeface="Arial"/>
              </a:rPr>
              <a:t>A</a:t>
            </a:r>
            <a:r>
              <a:rPr sz="4000" spc="-30" dirty="0">
                <a:latin typeface="Arial"/>
                <a:cs typeface="Arial"/>
              </a:rPr>
              <a:t>CE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08532" y="2043683"/>
            <a:ext cx="6726935" cy="36377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55</a:t>
            </a:fld>
            <a:endParaRPr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41173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Seepage</a:t>
            </a:r>
            <a:r>
              <a:rPr sz="4000" spc="2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Problems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92066"/>
            <a:ext cx="8033384" cy="2343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Du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ate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um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9</a:t>
            </a:r>
            <a:r>
              <a:rPr sz="2800" spc="-20" dirty="0">
                <a:latin typeface="Arial"/>
                <a:cs typeface="Arial"/>
              </a:rPr>
              <a:t>9</a:t>
            </a:r>
            <a:r>
              <a:rPr sz="2800" spc="-10" dirty="0">
                <a:latin typeface="Arial"/>
                <a:cs typeface="Arial"/>
              </a:rPr>
              <a:t>5,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15" dirty="0">
                <a:latin typeface="Arial"/>
                <a:cs typeface="Arial"/>
              </a:rPr>
              <a:t>el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re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d</a:t>
            </a:r>
            <a:endParaRPr sz="28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8</a:t>
            </a:r>
            <a:r>
              <a:rPr sz="2800" spc="-15" dirty="0">
                <a:latin typeface="Arial"/>
                <a:cs typeface="Arial"/>
              </a:rPr>
              <a:t>.6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ft.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Ex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siv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p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g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was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b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d.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Sa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b</a:t>
            </a:r>
            <a:r>
              <a:rPr sz="2800" spc="-10" dirty="0">
                <a:latin typeface="Arial"/>
                <a:cs typeface="Arial"/>
              </a:rPr>
              <a:t>oils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nd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cl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10" dirty="0">
                <a:latin typeface="Arial"/>
                <a:cs typeface="Arial"/>
              </a:rPr>
              <a:t>d</a:t>
            </a:r>
            <a:r>
              <a:rPr sz="2800" spc="-15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w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m.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Sin</a:t>
            </a:r>
            <a:r>
              <a:rPr sz="2800" spc="-10" dirty="0">
                <a:latin typeface="Arial"/>
                <a:cs typeface="Arial"/>
              </a:rPr>
              <a:t>k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-10" dirty="0">
                <a:latin typeface="Arial"/>
                <a:cs typeface="Arial"/>
              </a:rPr>
              <a:t>ol</a:t>
            </a:r>
            <a:r>
              <a:rPr sz="2800" spc="-15" dirty="0">
                <a:latin typeface="Arial"/>
                <a:cs typeface="Arial"/>
              </a:rPr>
              <a:t>es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p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are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on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crest.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22428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San</a:t>
            </a:r>
            <a:r>
              <a:rPr sz="4000" spc="-45" dirty="0">
                <a:latin typeface="Arial"/>
                <a:cs typeface="Arial"/>
              </a:rPr>
              <a:t>d</a:t>
            </a:r>
            <a:r>
              <a:rPr sz="4000" spc="-25" dirty="0">
                <a:latin typeface="Arial"/>
                <a:cs typeface="Arial"/>
              </a:rPr>
              <a:t>ba</a:t>
            </a:r>
            <a:r>
              <a:rPr sz="4000" spc="-40" dirty="0">
                <a:latin typeface="Arial"/>
                <a:cs typeface="Arial"/>
              </a:rPr>
              <a:t>g</a:t>
            </a:r>
            <a:r>
              <a:rPr sz="4000" spc="-25" dirty="0">
                <a:latin typeface="Arial"/>
                <a:cs typeface="Arial"/>
              </a:rPr>
              <a:t>s</a:t>
            </a:r>
            <a:r>
              <a:rPr sz="4000" spc="-13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Arou</a:t>
            </a:r>
            <a:r>
              <a:rPr sz="4000" spc="-45" dirty="0">
                <a:latin typeface="Arial"/>
                <a:cs typeface="Arial"/>
              </a:rPr>
              <a:t>n</a:t>
            </a:r>
            <a:r>
              <a:rPr sz="4000" spc="-25" dirty="0">
                <a:latin typeface="Arial"/>
                <a:cs typeface="Arial"/>
              </a:rPr>
              <a:t>d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Soil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Pipes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22247" y="1600200"/>
            <a:ext cx="6699504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7675" y="1595627"/>
            <a:ext cx="6708775" cy="4535805"/>
          </a:xfrm>
          <a:custGeom>
            <a:avLst/>
            <a:gdLst/>
            <a:ahLst/>
            <a:cxnLst/>
            <a:rect l="l" t="t" r="r" b="b"/>
            <a:pathLst>
              <a:path w="6708775" h="4535805">
                <a:moveTo>
                  <a:pt x="0" y="4535424"/>
                </a:moveTo>
                <a:lnTo>
                  <a:pt x="6708648" y="4535424"/>
                </a:lnTo>
                <a:lnTo>
                  <a:pt x="6708648" y="0"/>
                </a:lnTo>
                <a:lnTo>
                  <a:pt x="0" y="0"/>
                </a:lnTo>
                <a:lnTo>
                  <a:pt x="0" y="453542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57</a:t>
            </a:fld>
            <a:endParaRPr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6757" y="84445"/>
            <a:ext cx="5031105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kho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e on Dam Cr</a:t>
            </a:r>
            <a:r>
              <a:rPr sz="36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st</a:t>
            </a:r>
            <a:endParaRPr sz="36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tabLst>
                <a:tab pos="1169670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Lake	Harbor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6644" y="1600200"/>
            <a:ext cx="3410711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62072" y="1595627"/>
            <a:ext cx="3420110" cy="4535805"/>
          </a:xfrm>
          <a:custGeom>
            <a:avLst/>
            <a:gdLst/>
            <a:ahLst/>
            <a:cxnLst/>
            <a:rect l="l" t="t" r="r" b="b"/>
            <a:pathLst>
              <a:path w="3420110" h="4535805">
                <a:moveTo>
                  <a:pt x="0" y="4535424"/>
                </a:moveTo>
                <a:lnTo>
                  <a:pt x="3419855" y="4535424"/>
                </a:lnTo>
                <a:lnTo>
                  <a:pt x="3419855" y="0"/>
                </a:lnTo>
                <a:lnTo>
                  <a:pt x="0" y="0"/>
                </a:lnTo>
                <a:lnTo>
                  <a:pt x="0" y="453542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58</a:t>
            </a:fld>
            <a:endParaRPr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41173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Seepage</a:t>
            </a:r>
            <a:r>
              <a:rPr sz="4000" spc="2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Problems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49394"/>
            <a:ext cx="7891780" cy="3325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ts val="302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Fo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owin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9</a:t>
            </a:r>
            <a:r>
              <a:rPr sz="2800" spc="-20" dirty="0">
                <a:latin typeface="Arial"/>
                <a:cs typeface="Arial"/>
              </a:rPr>
              <a:t>95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nt,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se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p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g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ntrol</a:t>
            </a:r>
            <a:r>
              <a:rPr sz="2800" spc="-15" dirty="0">
                <a:latin typeface="Arial"/>
                <a:cs typeface="Arial"/>
              </a:rPr>
              <a:t> b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rm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lter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ns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w</a:t>
            </a:r>
            <a:r>
              <a:rPr sz="2800" spc="-15" dirty="0">
                <a:latin typeface="Arial"/>
                <a:cs typeface="Arial"/>
              </a:rPr>
              <a:t>ere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st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lle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wo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st</a:t>
            </a:r>
            <a:r>
              <a:rPr sz="2800" spc="-15" dirty="0">
                <a:latin typeface="Arial"/>
                <a:cs typeface="Arial"/>
              </a:rPr>
              <a:t> a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as.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ts val="3195"/>
              </a:lnSpc>
              <a:spcBef>
                <a:spcPts val="29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Sur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ll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nc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to</a:t>
            </a:r>
            <a:r>
              <a:rPr sz="2800" spc="-10" dirty="0">
                <a:latin typeface="Arial"/>
                <a:cs typeface="Arial"/>
              </a:rPr>
              <a:t> i</a:t>
            </a:r>
            <a:r>
              <a:rPr sz="2800" spc="-15" dirty="0">
                <a:latin typeface="Arial"/>
                <a:cs typeface="Arial"/>
              </a:rPr>
              <a:t>d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ntify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air</a:t>
            </a:r>
            <a:endParaRPr sz="2800">
              <a:latin typeface="Arial"/>
              <a:cs typeface="Arial"/>
            </a:endParaRPr>
          </a:p>
          <a:p>
            <a:pPr marL="355600">
              <a:lnSpc>
                <a:spcPts val="3195"/>
              </a:lnSpc>
            </a:pPr>
            <a:r>
              <a:rPr sz="2800" spc="-20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bl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as.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In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9</a:t>
            </a:r>
            <a:r>
              <a:rPr sz="2800" spc="-20" dirty="0">
                <a:latin typeface="Arial"/>
                <a:cs typeface="Arial"/>
              </a:rPr>
              <a:t>9</a:t>
            </a:r>
            <a:r>
              <a:rPr sz="2800" spc="-10" dirty="0">
                <a:latin typeface="Arial"/>
                <a:cs typeface="Arial"/>
              </a:rPr>
              <a:t>8,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to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8</a:t>
            </a:r>
            <a:r>
              <a:rPr sz="2800" spc="-15" dirty="0">
                <a:latin typeface="Arial"/>
                <a:cs typeface="Arial"/>
              </a:rPr>
              <a:t>.5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fe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ts val="3195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Ad</a:t>
            </a:r>
            <a:r>
              <a:rPr sz="2800" spc="-15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itio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al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x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20" dirty="0">
                <a:latin typeface="Arial"/>
                <a:cs typeface="Arial"/>
              </a:rPr>
              <a:t>b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b</a:t>
            </a:r>
            <a:r>
              <a:rPr sz="2800" spc="-10" dirty="0">
                <a:latin typeface="Arial"/>
                <a:cs typeface="Arial"/>
              </a:rPr>
              <a:t>oils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nd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ex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ve</a:t>
            </a:r>
            <a:endParaRPr sz="2800">
              <a:latin typeface="Arial"/>
              <a:cs typeface="Arial"/>
            </a:endParaRPr>
          </a:p>
          <a:p>
            <a:pPr marL="355600">
              <a:lnSpc>
                <a:spcPts val="3195"/>
              </a:lnSpc>
            </a:pPr>
            <a:r>
              <a:rPr sz="2800" spc="-10" dirty="0">
                <a:latin typeface="Arial"/>
                <a:cs typeface="Arial"/>
              </a:rPr>
              <a:t>seepage.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21891" y="19811"/>
            <a:ext cx="4114800" cy="12313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8220" y="19811"/>
            <a:ext cx="3078479" cy="12313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7484" rIns="0" bIns="0" rtlCol="0">
            <a:spAutoFit/>
          </a:bodyPr>
          <a:lstStyle/>
          <a:p>
            <a:pPr marL="1688464">
              <a:lnSpc>
                <a:spcPct val="100000"/>
              </a:lnSpc>
            </a:pPr>
            <a:r>
              <a:rPr sz="4400" dirty="0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sz="4400" spc="-15" dirty="0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sz="4400" dirty="0">
                <a:solidFill>
                  <a:srgbClr val="FFFF00"/>
                </a:solidFill>
                <a:latin typeface="Calibri"/>
                <a:cs typeface="Calibri"/>
              </a:rPr>
              <a:t>w a</a:t>
            </a:r>
            <a:r>
              <a:rPr sz="4400" spc="-15" dirty="0">
                <a:solidFill>
                  <a:srgbClr val="FFFF00"/>
                </a:solidFill>
                <a:latin typeface="Calibri"/>
                <a:cs typeface="Calibri"/>
              </a:rPr>
              <a:t>n</a:t>
            </a:r>
            <a:r>
              <a:rPr sz="4400" dirty="0">
                <a:solidFill>
                  <a:srgbClr val="FFFF00"/>
                </a:solidFill>
                <a:latin typeface="Calibri"/>
                <a:cs typeface="Calibri"/>
              </a:rPr>
              <a:t>d </a:t>
            </a:r>
            <a:r>
              <a:rPr sz="4400" spc="-5" dirty="0">
                <a:solidFill>
                  <a:srgbClr val="FFFF00"/>
                </a:solidFill>
                <a:latin typeface="Calibri"/>
                <a:cs typeface="Calibri"/>
              </a:rPr>
              <a:t>W</a:t>
            </a:r>
            <a:r>
              <a:rPr sz="4400" spc="-85" dirty="0">
                <a:solidFill>
                  <a:srgbClr val="FFFF00"/>
                </a:solidFill>
                <a:latin typeface="Calibri"/>
                <a:cs typeface="Calibri"/>
              </a:rPr>
              <a:t>h</a:t>
            </a:r>
            <a:r>
              <a:rPr sz="4400" dirty="0">
                <a:solidFill>
                  <a:srgbClr val="FFFF00"/>
                </a:solidFill>
                <a:latin typeface="Calibri"/>
                <a:cs typeface="Calibri"/>
              </a:rPr>
              <a:t>y </a:t>
            </a:r>
            <a:r>
              <a:rPr sz="4400" spc="-5" dirty="0">
                <a:solidFill>
                  <a:srgbClr val="FFFF00"/>
                </a:solidFill>
                <a:latin typeface="Calibri"/>
                <a:cs typeface="Calibri"/>
              </a:rPr>
              <a:t>Dam</a:t>
            </a:r>
            <a:r>
              <a:rPr sz="4400" dirty="0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sz="4400" spc="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4400" spc="-135" dirty="0">
                <a:solidFill>
                  <a:srgbClr val="FFFF00"/>
                </a:solidFill>
                <a:latin typeface="Calibri"/>
                <a:cs typeface="Calibri"/>
              </a:rPr>
              <a:t>F</a:t>
            </a:r>
            <a:r>
              <a:rPr sz="4400" dirty="0">
                <a:solidFill>
                  <a:srgbClr val="FFFF00"/>
                </a:solidFill>
                <a:latin typeface="Calibri"/>
                <a:cs typeface="Calibri"/>
              </a:rPr>
              <a:t>ail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42367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1995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and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1998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High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Stages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143000"/>
            <a:ext cx="8382000" cy="5349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60</a:t>
            </a:fld>
            <a:endParaRPr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42379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1998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Review</a:t>
            </a:r>
            <a:r>
              <a:rPr sz="4000" spc="3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Panel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06094"/>
            <a:ext cx="7929245" cy="418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3025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Ex</a:t>
            </a:r>
            <a:r>
              <a:rPr sz="2800" spc="-15" dirty="0">
                <a:latin typeface="Arial"/>
                <a:cs typeface="Arial"/>
              </a:rPr>
              <a:t>p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p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15" dirty="0">
                <a:latin typeface="Arial"/>
                <a:cs typeface="Arial"/>
              </a:rPr>
              <a:t>el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15" dirty="0">
                <a:latin typeface="Arial"/>
                <a:cs typeface="Arial"/>
              </a:rPr>
              <a:t>v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by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USA</a:t>
            </a:r>
            <a:r>
              <a:rPr sz="2800" spc="-4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to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re</a:t>
            </a:r>
            <a:r>
              <a:rPr sz="2800" spc="-15" dirty="0">
                <a:latin typeface="Arial"/>
                <a:cs typeface="Arial"/>
              </a:rPr>
              <a:t>v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20" dirty="0">
                <a:latin typeface="Arial"/>
                <a:cs typeface="Arial"/>
              </a:rPr>
              <a:t>ew</a:t>
            </a:r>
            <a:endParaRPr sz="2800">
              <a:latin typeface="Arial"/>
              <a:cs typeface="Arial"/>
            </a:endParaRPr>
          </a:p>
          <a:p>
            <a:pPr marL="355600">
              <a:lnSpc>
                <a:spcPts val="3025"/>
              </a:lnSpc>
            </a:pPr>
            <a:r>
              <a:rPr sz="2800" spc="-10" dirty="0">
                <a:latin typeface="Arial"/>
                <a:cs typeface="Arial"/>
              </a:rPr>
              <a:t>st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us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HHD,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incl</a:t>
            </a:r>
            <a:r>
              <a:rPr sz="2800" spc="-15" dirty="0">
                <a:latin typeface="Arial"/>
                <a:cs typeface="Arial"/>
              </a:rPr>
              <a:t>u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15" dirty="0">
                <a:latin typeface="Arial"/>
                <a:cs typeface="Arial"/>
              </a:rPr>
              <a:t>d: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D</a:t>
            </a:r>
            <a:r>
              <a:rPr sz="2400" spc="-13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. Micha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ncan,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John 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isch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spc="-45" dirty="0">
                <a:latin typeface="Arial"/>
                <a:cs typeface="Arial"/>
              </a:rPr>
              <a:t>f</a:t>
            </a:r>
            <a:r>
              <a:rPr sz="2400" dirty="0">
                <a:latin typeface="Arial"/>
                <a:cs typeface="Arial"/>
              </a:rPr>
              <a:t>f,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30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.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mas </a:t>
            </a:r>
            <a:r>
              <a:rPr sz="2400" spc="-50" dirty="0">
                <a:latin typeface="Arial"/>
                <a:cs typeface="Arial"/>
              </a:rPr>
              <a:t>W</a:t>
            </a:r>
            <a:r>
              <a:rPr sz="2400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spc="-45" dirty="0">
                <a:latin typeface="Arial"/>
                <a:cs typeface="Arial"/>
              </a:rPr>
              <a:t>f</a:t>
            </a: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ts val="2875"/>
              </a:lnSpc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D</a:t>
            </a:r>
            <a:r>
              <a:rPr sz="2400" spc="-13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. </a:t>
            </a:r>
            <a:r>
              <a:rPr sz="2400" spc="-10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on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ld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rschfe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d,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3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.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meijer</a:t>
            </a:r>
            <a:endParaRPr sz="2400">
              <a:latin typeface="Arial"/>
              <a:cs typeface="Arial"/>
            </a:endParaRPr>
          </a:p>
          <a:p>
            <a:pPr marL="355600" marR="415925" indent="-342900" algn="just">
              <a:lnSpc>
                <a:spcPts val="2690"/>
              </a:lnSpc>
              <a:spcBef>
                <a:spcPts val="64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The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el</a:t>
            </a:r>
            <a:r>
              <a:rPr sz="2800" spc="-5" dirty="0">
                <a:latin typeface="Arial"/>
                <a:cs typeface="Arial"/>
              </a:rPr>
              <a:t> c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ncl</a:t>
            </a:r>
            <a:r>
              <a:rPr sz="2800" spc="-15" dirty="0">
                <a:latin typeface="Arial"/>
                <a:cs typeface="Arial"/>
              </a:rPr>
              <a:t>u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hat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15" dirty="0">
                <a:latin typeface="Arial"/>
                <a:cs typeface="Arial"/>
              </a:rPr>
              <a:t>el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ad</a:t>
            </a:r>
            <a:r>
              <a:rPr sz="2800" spc="-10" dirty="0">
                <a:latin typeface="Arial"/>
                <a:cs typeface="Arial"/>
              </a:rPr>
              <a:t> re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ed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8</a:t>
            </a:r>
            <a:r>
              <a:rPr sz="2800" spc="-15" dirty="0">
                <a:latin typeface="Arial"/>
                <a:cs typeface="Arial"/>
              </a:rPr>
              <a:t>.5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fe</a:t>
            </a:r>
            <a:r>
              <a:rPr sz="2800" spc="-15" dirty="0">
                <a:latin typeface="Arial"/>
                <a:cs typeface="Arial"/>
              </a:rPr>
              <a:t>et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xt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d</a:t>
            </a:r>
            <a:r>
              <a:rPr sz="2800" spc="-20" dirty="0">
                <a:latin typeface="Arial"/>
                <a:cs typeface="Arial"/>
              </a:rPr>
              <a:t>ed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erio</a:t>
            </a:r>
            <a:r>
              <a:rPr sz="2800" spc="-15" dirty="0">
                <a:latin typeface="Arial"/>
                <a:cs typeface="Arial"/>
              </a:rPr>
              <a:t>d,</a:t>
            </a:r>
            <a:r>
              <a:rPr sz="2800" spc="-10" dirty="0">
                <a:latin typeface="Arial"/>
                <a:cs typeface="Arial"/>
              </a:rPr>
              <a:t> f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ilu</a:t>
            </a:r>
            <a:r>
              <a:rPr sz="2800" spc="-15" dirty="0">
                <a:latin typeface="Arial"/>
                <a:cs typeface="Arial"/>
              </a:rPr>
              <a:t>re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u</a:t>
            </a:r>
            <a:r>
              <a:rPr sz="2800" spc="-15" dirty="0">
                <a:latin typeface="Arial"/>
                <a:cs typeface="Arial"/>
              </a:rPr>
              <a:t>ld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re</a:t>
            </a:r>
            <a:r>
              <a:rPr sz="2800" spc="-15" dirty="0">
                <a:latin typeface="Arial"/>
                <a:cs typeface="Arial"/>
              </a:rPr>
              <a:t>d.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Ele</a:t>
            </a:r>
            <a:r>
              <a:rPr sz="2800" spc="-210" dirty="0">
                <a:latin typeface="Arial"/>
                <a:cs typeface="Arial"/>
              </a:rPr>
              <a:t>v</a:t>
            </a:r>
            <a:r>
              <a:rPr sz="2800" spc="-10" dirty="0">
                <a:latin typeface="Arial"/>
                <a:cs typeface="Arial"/>
              </a:rPr>
              <a:t>.</a:t>
            </a:r>
            <a:r>
              <a:rPr sz="2800" spc="-15" dirty="0">
                <a:latin typeface="Arial"/>
                <a:cs typeface="Arial"/>
              </a:rPr>
              <a:t>1</a:t>
            </a:r>
            <a:r>
              <a:rPr sz="2800" spc="-20" dirty="0">
                <a:latin typeface="Arial"/>
                <a:cs typeface="Arial"/>
              </a:rPr>
              <a:t>8</a:t>
            </a:r>
            <a:r>
              <a:rPr sz="2800" spc="-5" dirty="0">
                <a:latin typeface="Arial"/>
                <a:cs typeface="Arial"/>
              </a:rPr>
              <a:t>.</a:t>
            </a:r>
            <a:r>
              <a:rPr sz="2800" spc="-20" dirty="0">
                <a:latin typeface="Arial"/>
                <a:cs typeface="Arial"/>
              </a:rPr>
              <a:t>5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le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15" dirty="0">
                <a:latin typeface="Arial"/>
                <a:cs typeface="Arial"/>
              </a:rPr>
              <a:t>el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is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30-year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en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marR="493395" indent="-342900">
              <a:lnSpc>
                <a:spcPts val="2690"/>
              </a:lnSpc>
              <a:spcBef>
                <a:spcPts val="65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Fa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ure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is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“hi</a:t>
            </a:r>
            <a:r>
              <a:rPr sz="2800" spc="-15" dirty="0">
                <a:latin typeface="Arial"/>
                <a:cs typeface="Arial"/>
              </a:rPr>
              <a:t>g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b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bil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ty”</a:t>
            </a:r>
            <a:r>
              <a:rPr sz="2800" spc="-5" dirty="0">
                <a:latin typeface="Arial"/>
                <a:cs typeface="Arial"/>
              </a:rPr>
              <a:t> i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5" dirty="0">
                <a:latin typeface="Arial"/>
                <a:cs typeface="Arial"/>
              </a:rPr>
              <a:t> l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h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2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 f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Ele</a:t>
            </a:r>
            <a:r>
              <a:rPr sz="2800" spc="-210" dirty="0">
                <a:latin typeface="Arial"/>
                <a:cs typeface="Arial"/>
              </a:rPr>
              <a:t>v</a:t>
            </a:r>
            <a:r>
              <a:rPr sz="2800" spc="-10" dirty="0">
                <a:latin typeface="Arial"/>
                <a:cs typeface="Arial"/>
              </a:rPr>
              <a:t>.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21</a:t>
            </a:r>
            <a:r>
              <a:rPr sz="2800" spc="-5" dirty="0">
                <a:latin typeface="Arial"/>
                <a:cs typeface="Arial"/>
              </a:rPr>
              <a:t> l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15" dirty="0">
                <a:latin typeface="Arial"/>
                <a:cs typeface="Arial"/>
              </a:rPr>
              <a:t>el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is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0</a:t>
            </a:r>
            <a:r>
              <a:rPr sz="2800" spc="-25" dirty="0">
                <a:latin typeface="Arial"/>
                <a:cs typeface="Arial"/>
              </a:rPr>
              <a:t>0</a:t>
            </a:r>
            <a:r>
              <a:rPr sz="2800" spc="-15" dirty="0">
                <a:latin typeface="Arial"/>
                <a:cs typeface="Arial"/>
              </a:rPr>
              <a:t>-year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en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1610" y="190044"/>
            <a:ext cx="7018655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Lake</a:t>
            </a:r>
            <a:r>
              <a:rPr sz="2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Eleva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io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8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ear</a:t>
            </a:r>
            <a:r>
              <a:rPr sz="2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Storm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Ev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ent</a:t>
            </a:r>
            <a:endParaRPr sz="28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(USAC</a:t>
            </a: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8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1143000"/>
            <a:ext cx="7391400" cy="5349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62</a:t>
            </a:fld>
            <a:endParaRPr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7513" y="84445"/>
            <a:ext cx="6649720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USACE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REGUL</a:t>
            </a:r>
            <a:r>
              <a:rPr sz="3600" b="1" spc="-27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3600" b="1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N </a:t>
            </a:r>
            <a:r>
              <a:rPr sz="3600" b="1" spc="-19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3600" b="1" spc="-204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3600" b="1" spc="1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-8-2</a:t>
            </a:r>
            <a:endParaRPr sz="36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tabLst>
                <a:tab pos="1880235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DESIGN	F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OODS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85000"/>
            <a:ext cx="8061959" cy="3993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400" b="1" dirty="0">
                <a:latin typeface="Arial"/>
                <a:cs typeface="Arial"/>
              </a:rPr>
              <a:t>IN</a:t>
            </a:r>
            <a:r>
              <a:rPr sz="1400" b="1" spc="-10" dirty="0">
                <a:latin typeface="Arial"/>
                <a:cs typeface="Arial"/>
              </a:rPr>
              <a:t>FL</a:t>
            </a:r>
            <a:r>
              <a:rPr sz="1400" b="1" dirty="0">
                <a:latin typeface="Arial"/>
                <a:cs typeface="Arial"/>
              </a:rPr>
              <a:t>OW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5" dirty="0">
                <a:latin typeface="Arial"/>
                <a:cs typeface="Arial"/>
              </a:rPr>
              <a:t>S</a:t>
            </a:r>
            <a:r>
              <a:rPr sz="1400" b="1" dirty="0">
                <a:latin typeface="Arial"/>
                <a:cs typeface="Arial"/>
              </a:rPr>
              <a:t>IGN</a:t>
            </a:r>
            <a:r>
              <a:rPr sz="1400" b="1" spc="-10" dirty="0">
                <a:latin typeface="Arial"/>
                <a:cs typeface="Arial"/>
              </a:rPr>
              <a:t> FL</a:t>
            </a:r>
            <a:r>
              <a:rPr sz="1400" b="1" dirty="0">
                <a:latin typeface="Arial"/>
                <a:cs typeface="Arial"/>
              </a:rPr>
              <a:t>OODS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F</a:t>
            </a:r>
            <a:r>
              <a:rPr sz="1400" b="1" dirty="0">
                <a:latin typeface="Arial"/>
                <a:cs typeface="Arial"/>
              </a:rPr>
              <a:t>OR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40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ND</a:t>
            </a:r>
            <a:r>
              <a:rPr sz="1400" b="1" spc="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RE</a:t>
            </a:r>
            <a:r>
              <a:rPr sz="1400" b="1" spc="-5" dirty="0">
                <a:latin typeface="Arial"/>
                <a:cs typeface="Arial"/>
              </a:rPr>
              <a:t>S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3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VO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RS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"/>
              </a:spcBef>
              <a:buFont typeface="Arial"/>
              <a:buChar char="•"/>
            </a:pPr>
            <a:endParaRPr sz="14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5.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u="heavy" spc="-5" dirty="0">
                <a:latin typeface="Arial"/>
                <a:cs typeface="Arial"/>
              </a:rPr>
              <a:t>General</a:t>
            </a:r>
            <a:r>
              <a:rPr sz="1400" u="heavy" spc="-30" dirty="0">
                <a:latin typeface="Arial"/>
                <a:cs typeface="Arial"/>
              </a:rPr>
              <a:t> </a:t>
            </a:r>
            <a:r>
              <a:rPr sz="1400" u="heavy" spc="-5" dirty="0">
                <a:latin typeface="Arial"/>
                <a:cs typeface="Arial"/>
              </a:rPr>
              <a:t>Poli</a:t>
            </a:r>
            <a:r>
              <a:rPr sz="1400" u="heavy" spc="5" dirty="0">
                <a:latin typeface="Arial"/>
                <a:cs typeface="Arial"/>
              </a:rPr>
              <a:t>c</a:t>
            </a:r>
            <a:r>
              <a:rPr sz="1400" u="heavy" spc="-130" dirty="0">
                <a:latin typeface="Arial"/>
                <a:cs typeface="Arial"/>
              </a:rPr>
              <a:t>y</a:t>
            </a:r>
            <a:r>
              <a:rPr sz="1400" dirty="0">
                <a:latin typeface="Arial"/>
                <a:cs typeface="Arial"/>
              </a:rPr>
              <a:t>.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It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</a:t>
            </a:r>
            <a:r>
              <a:rPr sz="1400" dirty="0">
                <a:latin typeface="Arial"/>
                <a:cs typeface="Arial"/>
              </a:rPr>
              <a:t>orps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Engineers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policy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that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</a:t>
            </a:r>
            <a:r>
              <a:rPr sz="1400" spc="-10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designed,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constr</a:t>
            </a:r>
            <a:r>
              <a:rPr sz="1400" spc="-15" dirty="0">
                <a:latin typeface="Arial"/>
                <a:cs typeface="Arial"/>
              </a:rPr>
              <a:t>u</a:t>
            </a:r>
            <a:r>
              <a:rPr sz="1400" dirty="0">
                <a:latin typeface="Arial"/>
                <a:cs typeface="Arial"/>
              </a:rPr>
              <a:t>c</a:t>
            </a:r>
            <a:r>
              <a:rPr sz="1400" spc="-10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e</a:t>
            </a:r>
            <a:r>
              <a:rPr sz="1400" spc="-15" dirty="0">
                <a:latin typeface="Arial"/>
                <a:cs typeface="Arial"/>
              </a:rPr>
              <a:t>d</a:t>
            </a:r>
            <a:r>
              <a:rPr sz="1400" dirty="0">
                <a:latin typeface="Arial"/>
                <a:cs typeface="Arial"/>
              </a:rPr>
              <a:t>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operated by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Corps</a:t>
            </a:r>
            <a:r>
              <a:rPr sz="1400" spc="-20" dirty="0">
                <a:latin typeface="Arial"/>
                <a:cs typeface="Arial"/>
              </a:rPr>
              <a:t> w</a:t>
            </a:r>
            <a:r>
              <a:rPr sz="1400" dirty="0">
                <a:latin typeface="Arial"/>
                <a:cs typeface="Arial"/>
              </a:rPr>
              <a:t>ill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no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create</a:t>
            </a:r>
            <a:r>
              <a:rPr sz="1400" b="1" i="1" spc="-3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</a:t>
            </a:r>
            <a:r>
              <a:rPr sz="1400" b="1" i="1" spc="-1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10" dirty="0">
                <a:latin typeface="Arial"/>
                <a:cs typeface="Arial"/>
              </a:rPr>
              <a:t>h</a:t>
            </a:r>
            <a:r>
              <a:rPr sz="1400" b="1" i="1" dirty="0">
                <a:latin typeface="Arial"/>
                <a:cs typeface="Arial"/>
              </a:rPr>
              <a:t>reat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f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l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ss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f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life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r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i</a:t>
            </a:r>
            <a:r>
              <a:rPr sz="1400" b="1" i="1" spc="-10" dirty="0">
                <a:latin typeface="Arial"/>
                <a:cs typeface="Arial"/>
              </a:rPr>
              <a:t>no</a:t>
            </a:r>
            <a:r>
              <a:rPr sz="1400" b="1" i="1" dirty="0">
                <a:latin typeface="Arial"/>
                <a:cs typeface="Arial"/>
              </a:rPr>
              <a:t>r</a:t>
            </a:r>
            <a:r>
              <a:rPr sz="1400" b="1" i="1" spc="-10" dirty="0">
                <a:latin typeface="Arial"/>
                <a:cs typeface="Arial"/>
              </a:rPr>
              <a:t>d</a:t>
            </a:r>
            <a:r>
              <a:rPr sz="1400" b="1" i="1" dirty="0">
                <a:latin typeface="Arial"/>
                <a:cs typeface="Arial"/>
              </a:rPr>
              <a:t>i</a:t>
            </a:r>
            <a:r>
              <a:rPr sz="1400" b="1" i="1" spc="-1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ate</a:t>
            </a:r>
            <a:r>
              <a:rPr sz="1400" b="1" i="1" spc="-4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p</a:t>
            </a:r>
            <a:r>
              <a:rPr sz="1400" b="1" i="1" dirty="0">
                <a:latin typeface="Arial"/>
                <a:cs typeface="Arial"/>
              </a:rPr>
              <a:t>r</a:t>
            </a:r>
            <a:r>
              <a:rPr sz="1400" b="1" i="1" spc="-10" dirty="0">
                <a:latin typeface="Arial"/>
                <a:cs typeface="Arial"/>
              </a:rPr>
              <a:t>op</a:t>
            </a:r>
            <a:r>
              <a:rPr sz="1400" b="1" i="1" dirty="0">
                <a:latin typeface="Arial"/>
                <a:cs typeface="Arial"/>
              </a:rPr>
              <a:t>erty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d</a:t>
            </a:r>
            <a:r>
              <a:rPr sz="1400" b="1" i="1" dirty="0">
                <a:latin typeface="Arial"/>
                <a:cs typeface="Arial"/>
              </a:rPr>
              <a:t>ama</a:t>
            </a:r>
            <a:r>
              <a:rPr sz="1400" b="1" i="1" spc="-10" dirty="0">
                <a:latin typeface="Arial"/>
                <a:cs typeface="Arial"/>
              </a:rPr>
              <a:t>g</a:t>
            </a:r>
            <a:r>
              <a:rPr sz="1400" b="1" i="1" spc="15" dirty="0">
                <a:latin typeface="Arial"/>
                <a:cs typeface="Arial"/>
              </a:rPr>
              <a:t>e</a:t>
            </a:r>
            <a:r>
              <a:rPr sz="1400" dirty="0">
                <a:latin typeface="Arial"/>
                <a:cs typeface="Arial"/>
              </a:rPr>
              <a:t>.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</a:t>
            </a:r>
            <a:r>
              <a:rPr sz="1400" dirty="0">
                <a:latin typeface="Arial"/>
                <a:cs typeface="Arial"/>
              </a:rPr>
              <a:t>epartures from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accep</a:t>
            </a:r>
            <a:r>
              <a:rPr sz="1400" spc="-10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ed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policy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practice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w</a:t>
            </a:r>
            <a:r>
              <a:rPr sz="1400" dirty="0">
                <a:latin typeface="Arial"/>
                <a:cs typeface="Arial"/>
              </a:rPr>
              <a:t>ill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not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</a:t>
            </a:r>
            <a:r>
              <a:rPr sz="1400" spc="-5" dirty="0">
                <a:latin typeface="Arial"/>
                <a:cs typeface="Arial"/>
              </a:rPr>
              <a:t>d</a:t>
            </a:r>
            <a:r>
              <a:rPr sz="1400" dirty="0">
                <a:latin typeface="Arial"/>
                <a:cs typeface="Arial"/>
              </a:rPr>
              <a:t>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design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dam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simply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reduce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cost. </a:t>
            </a:r>
            <a:r>
              <a:rPr sz="1400" b="1" i="1" dirty="0">
                <a:latin typeface="Arial"/>
                <a:cs typeface="Arial"/>
              </a:rPr>
              <a:t>Every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ph</a:t>
            </a:r>
            <a:r>
              <a:rPr sz="1400" b="1" i="1" dirty="0">
                <a:latin typeface="Arial"/>
                <a:cs typeface="Arial"/>
              </a:rPr>
              <a:t>ase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f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10" dirty="0">
                <a:latin typeface="Arial"/>
                <a:cs typeface="Arial"/>
              </a:rPr>
              <a:t>h</a:t>
            </a:r>
            <a:r>
              <a:rPr sz="1400" b="1" i="1" dirty="0">
                <a:latin typeface="Arial"/>
                <a:cs typeface="Arial"/>
              </a:rPr>
              <a:t>e</a:t>
            </a:r>
            <a:r>
              <a:rPr sz="1400" b="1" i="1" spc="-10" dirty="0">
                <a:latin typeface="Arial"/>
                <a:cs typeface="Arial"/>
              </a:rPr>
              <a:t> p</a:t>
            </a:r>
            <a:r>
              <a:rPr sz="1400" b="1" i="1" dirty="0">
                <a:latin typeface="Arial"/>
                <a:cs typeface="Arial"/>
              </a:rPr>
              <a:t>la</a:t>
            </a:r>
            <a:r>
              <a:rPr sz="1400" b="1" i="1" spc="-10" dirty="0">
                <a:latin typeface="Arial"/>
                <a:cs typeface="Arial"/>
              </a:rPr>
              <a:t>nn</a:t>
            </a:r>
            <a:r>
              <a:rPr sz="1400" b="1" i="1" dirty="0">
                <a:latin typeface="Arial"/>
                <a:cs typeface="Arial"/>
              </a:rPr>
              <a:t>i</a:t>
            </a:r>
            <a:r>
              <a:rPr sz="1400" b="1" i="1" spc="-10" dirty="0">
                <a:latin typeface="Arial"/>
                <a:cs typeface="Arial"/>
              </a:rPr>
              <a:t>ng</a:t>
            </a:r>
            <a:r>
              <a:rPr sz="1400" b="1" i="1" dirty="0">
                <a:latin typeface="Arial"/>
                <a:cs typeface="Arial"/>
              </a:rPr>
              <a:t>,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d</a:t>
            </a:r>
            <a:r>
              <a:rPr sz="1400" b="1" i="1" dirty="0">
                <a:latin typeface="Arial"/>
                <a:cs typeface="Arial"/>
              </a:rPr>
              <a:t>esi</a:t>
            </a:r>
            <a:r>
              <a:rPr sz="1400" b="1" i="1" spc="-10" dirty="0">
                <a:latin typeface="Arial"/>
                <a:cs typeface="Arial"/>
              </a:rPr>
              <a:t>gn</a:t>
            </a:r>
            <a:r>
              <a:rPr sz="1400" b="1" i="1" dirty="0">
                <a:latin typeface="Arial"/>
                <a:cs typeface="Arial"/>
              </a:rPr>
              <a:t>,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c</a:t>
            </a:r>
            <a:r>
              <a:rPr sz="1400" b="1" i="1" spc="-10" dirty="0">
                <a:latin typeface="Arial"/>
                <a:cs typeface="Arial"/>
              </a:rPr>
              <a:t>on</a:t>
            </a:r>
            <a:r>
              <a:rPr sz="1400" b="1" i="1" dirty="0">
                <a:latin typeface="Arial"/>
                <a:cs typeface="Arial"/>
              </a:rPr>
              <a:t>str</a:t>
            </a:r>
            <a:r>
              <a:rPr sz="1400" b="1" i="1" spc="-10" dirty="0">
                <a:latin typeface="Arial"/>
                <a:cs typeface="Arial"/>
              </a:rPr>
              <a:t>u</a:t>
            </a:r>
            <a:r>
              <a:rPr sz="1400" b="1" i="1" dirty="0">
                <a:latin typeface="Arial"/>
                <a:cs typeface="Arial"/>
              </a:rPr>
              <a:t>cti</a:t>
            </a:r>
            <a:r>
              <a:rPr sz="1400" b="1" i="1" spc="-20" dirty="0">
                <a:latin typeface="Arial"/>
                <a:cs typeface="Arial"/>
              </a:rPr>
              <a:t>o</a:t>
            </a:r>
            <a:r>
              <a:rPr sz="1400" b="1" i="1" spc="-1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,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</a:t>
            </a:r>
            <a:r>
              <a:rPr sz="1400" b="1" i="1" spc="-1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d</a:t>
            </a:r>
            <a:r>
              <a:rPr sz="1400" b="1" i="1" spc="-2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op</a:t>
            </a:r>
            <a:r>
              <a:rPr sz="1400" b="1" i="1" dirty="0">
                <a:latin typeface="Arial"/>
                <a:cs typeface="Arial"/>
              </a:rPr>
              <a:t>erati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n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f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</a:t>
            </a:r>
            <a:r>
              <a:rPr sz="1400" b="1" i="1" spc="-10" dirty="0">
                <a:latin typeface="Arial"/>
                <a:cs typeface="Arial"/>
              </a:rPr>
              <a:t> d</a:t>
            </a:r>
            <a:r>
              <a:rPr sz="1400" b="1" i="1" dirty="0">
                <a:latin typeface="Arial"/>
                <a:cs typeface="Arial"/>
              </a:rPr>
              <a:t>am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w</a:t>
            </a:r>
            <a:r>
              <a:rPr sz="1400" b="1" i="1" spc="5" dirty="0">
                <a:latin typeface="Arial"/>
                <a:cs typeface="Arial"/>
              </a:rPr>
              <a:t>i</a:t>
            </a:r>
            <a:r>
              <a:rPr sz="1400" b="1" i="1" dirty="0">
                <a:latin typeface="Arial"/>
                <a:cs typeface="Arial"/>
              </a:rPr>
              <a:t>ll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b</a:t>
            </a:r>
            <a:r>
              <a:rPr sz="1400" b="1" i="1" dirty="0">
                <a:latin typeface="Arial"/>
                <a:cs typeface="Arial"/>
              </a:rPr>
              <a:t>e acc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mpl</a:t>
            </a:r>
            <a:r>
              <a:rPr sz="1400" b="1" i="1" spc="5" dirty="0">
                <a:latin typeface="Arial"/>
                <a:cs typeface="Arial"/>
              </a:rPr>
              <a:t>i</a:t>
            </a:r>
            <a:r>
              <a:rPr sz="1400" b="1" i="1" dirty="0">
                <a:latin typeface="Arial"/>
                <a:cs typeface="Arial"/>
              </a:rPr>
              <a:t>s</a:t>
            </a:r>
            <a:r>
              <a:rPr sz="1400" b="1" i="1" spc="-10" dirty="0">
                <a:latin typeface="Arial"/>
                <a:cs typeface="Arial"/>
              </a:rPr>
              <a:t>h</a:t>
            </a:r>
            <a:r>
              <a:rPr sz="1400" b="1" i="1" spc="-15" dirty="0">
                <a:latin typeface="Arial"/>
                <a:cs typeface="Arial"/>
              </a:rPr>
              <a:t>e</a:t>
            </a:r>
            <a:r>
              <a:rPr sz="1400" b="1" i="1" dirty="0">
                <a:latin typeface="Arial"/>
                <a:cs typeface="Arial"/>
              </a:rPr>
              <a:t>d</a:t>
            </a:r>
            <a:r>
              <a:rPr sz="1400" b="1" i="1" spc="-5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to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ass</a:t>
            </a:r>
            <a:r>
              <a:rPr sz="1400" b="1" i="1" spc="-10" dirty="0">
                <a:latin typeface="Arial"/>
                <a:cs typeface="Arial"/>
              </a:rPr>
              <a:t>u</a:t>
            </a:r>
            <a:r>
              <a:rPr sz="1400" b="1" i="1" dirty="0">
                <a:latin typeface="Arial"/>
                <a:cs typeface="Arial"/>
              </a:rPr>
              <a:t>re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10" dirty="0">
                <a:latin typeface="Arial"/>
                <a:cs typeface="Arial"/>
              </a:rPr>
              <a:t>h</a:t>
            </a:r>
            <a:r>
              <a:rPr sz="1400" b="1" i="1" dirty="0">
                <a:latin typeface="Arial"/>
                <a:cs typeface="Arial"/>
              </a:rPr>
              <a:t>at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it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is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safe,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e</a:t>
            </a:r>
            <a:r>
              <a:rPr sz="1400" b="1" i="1" spc="-25" dirty="0">
                <a:latin typeface="Arial"/>
                <a:cs typeface="Arial"/>
              </a:rPr>
              <a:t>f</a:t>
            </a:r>
            <a:r>
              <a:rPr sz="1400" b="1" i="1" dirty="0">
                <a:latin typeface="Arial"/>
                <a:cs typeface="Arial"/>
              </a:rPr>
              <a:t>ficie</a:t>
            </a:r>
            <a:r>
              <a:rPr sz="1400" b="1" i="1" spc="-2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t,</a:t>
            </a:r>
            <a:r>
              <a:rPr sz="1400" b="1" i="1" spc="-5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</a:t>
            </a:r>
            <a:r>
              <a:rPr sz="1400" b="1" i="1" spc="-1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d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relia</a:t>
            </a:r>
            <a:r>
              <a:rPr sz="1400" b="1" i="1" spc="-10" dirty="0">
                <a:latin typeface="Arial"/>
                <a:cs typeface="Arial"/>
              </a:rPr>
              <a:t>b</a:t>
            </a:r>
            <a:r>
              <a:rPr sz="1400" b="1" i="1" dirty="0">
                <a:latin typeface="Arial"/>
                <a:cs typeface="Arial"/>
              </a:rPr>
              <a:t>le</a:t>
            </a:r>
            <a:r>
              <a:rPr sz="140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"/>
              </a:spcBef>
              <a:buFont typeface="Arial"/>
              <a:buChar char="•"/>
            </a:pPr>
            <a:endParaRPr sz="14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6.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u="heavy" spc="-10" dirty="0">
                <a:latin typeface="Arial"/>
                <a:cs typeface="Arial"/>
              </a:rPr>
              <a:t>D</a:t>
            </a:r>
            <a:r>
              <a:rPr sz="1400" u="heavy" dirty="0">
                <a:latin typeface="Arial"/>
                <a:cs typeface="Arial"/>
              </a:rPr>
              <a:t>iscussion.</a:t>
            </a:r>
            <a:endParaRPr sz="1400">
              <a:latin typeface="Arial"/>
              <a:cs typeface="Arial"/>
            </a:endParaRPr>
          </a:p>
          <a:p>
            <a:pPr marL="355600" marR="88265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b.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he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require</a:t>
            </a:r>
            <a:r>
              <a:rPr sz="1400" spc="-5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ent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that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failure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m</a:t>
            </a:r>
            <a:r>
              <a:rPr sz="1400" b="1" i="1" spc="-10" dirty="0">
                <a:latin typeface="Arial"/>
                <a:cs typeface="Arial"/>
              </a:rPr>
              <a:t>u</a:t>
            </a:r>
            <a:r>
              <a:rPr sz="1400" b="1" i="1" dirty="0">
                <a:latin typeface="Arial"/>
                <a:cs typeface="Arial"/>
              </a:rPr>
              <a:t>st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no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p</a:t>
            </a:r>
            <a:r>
              <a:rPr sz="1400" b="1" i="1" dirty="0">
                <a:latin typeface="Arial"/>
                <a:cs typeface="Arial"/>
              </a:rPr>
              <a:t>rese</a:t>
            </a:r>
            <a:r>
              <a:rPr sz="1400" b="1" i="1" spc="-1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</a:t>
            </a:r>
            <a:r>
              <a:rPr sz="1400" b="1" i="1" spc="-10" dirty="0">
                <a:latin typeface="Arial"/>
                <a:cs typeface="Arial"/>
              </a:rPr>
              <a:t> h</a:t>
            </a:r>
            <a:r>
              <a:rPr sz="1400" b="1" i="1" dirty="0">
                <a:latin typeface="Arial"/>
                <a:cs typeface="Arial"/>
              </a:rPr>
              <a:t>azard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to</a:t>
            </a:r>
            <a:r>
              <a:rPr sz="1400" b="1" i="1" spc="-2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hu</a:t>
            </a:r>
            <a:r>
              <a:rPr sz="1400" b="1" i="1" dirty="0">
                <a:latin typeface="Arial"/>
                <a:cs typeface="Arial"/>
              </a:rPr>
              <a:t>man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life</a:t>
            </a:r>
            <a:r>
              <a:rPr sz="1400" b="1" i="1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</a:t>
            </a:r>
            <a:r>
              <a:rPr sz="1400" spc="-10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ains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fixed c</a:t>
            </a:r>
            <a:r>
              <a:rPr sz="1400" b="1" i="1" spc="-10" dirty="0">
                <a:latin typeface="Arial"/>
                <a:cs typeface="Arial"/>
              </a:rPr>
              <a:t>ond</a:t>
            </a:r>
            <a:r>
              <a:rPr sz="1400" b="1" i="1" dirty="0">
                <a:latin typeface="Arial"/>
                <a:cs typeface="Arial"/>
              </a:rPr>
              <a:t>iti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n</a:t>
            </a:r>
            <a:r>
              <a:rPr sz="1400" b="1" i="1" spc="-5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10" dirty="0">
                <a:latin typeface="Arial"/>
                <a:cs typeface="Arial"/>
              </a:rPr>
              <a:t>h</a:t>
            </a:r>
            <a:r>
              <a:rPr sz="1400" b="1" i="1" dirty="0">
                <a:latin typeface="Arial"/>
                <a:cs typeface="Arial"/>
              </a:rPr>
              <a:t>at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mu</a:t>
            </a:r>
            <a:r>
              <a:rPr sz="1400" b="1" i="1" spc="-5" dirty="0">
                <a:latin typeface="Arial"/>
                <a:cs typeface="Arial"/>
              </a:rPr>
              <a:t>s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b</a:t>
            </a:r>
            <a:r>
              <a:rPr sz="1400" b="1" i="1" dirty="0">
                <a:latin typeface="Arial"/>
                <a:cs typeface="Arial"/>
              </a:rPr>
              <a:t>e</a:t>
            </a:r>
            <a:r>
              <a:rPr sz="1400" b="1" i="1" spc="-1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met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b</a:t>
            </a:r>
            <a:r>
              <a:rPr sz="1400" b="1" i="1" dirty="0">
                <a:latin typeface="Arial"/>
                <a:cs typeface="Arial"/>
              </a:rPr>
              <a:t>y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all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d</a:t>
            </a:r>
            <a:r>
              <a:rPr sz="1400" b="1" i="1" dirty="0">
                <a:latin typeface="Arial"/>
                <a:cs typeface="Arial"/>
              </a:rPr>
              <a:t>esi</a:t>
            </a:r>
            <a:r>
              <a:rPr sz="1400" b="1" i="1" spc="-10" dirty="0">
                <a:latin typeface="Arial"/>
                <a:cs typeface="Arial"/>
              </a:rPr>
              <a:t>gn</a:t>
            </a:r>
            <a:r>
              <a:rPr sz="1400" b="1" i="1" spc="5" dirty="0">
                <a:latin typeface="Arial"/>
                <a:cs typeface="Arial"/>
              </a:rPr>
              <a:t>s</a:t>
            </a:r>
            <a:r>
              <a:rPr sz="140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7.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u="heavy" dirty="0">
                <a:latin typeface="Arial"/>
                <a:cs typeface="Arial"/>
              </a:rPr>
              <a:t>Safety</a:t>
            </a:r>
            <a:r>
              <a:rPr sz="1400" u="heavy" spc="-25" dirty="0">
                <a:latin typeface="Arial"/>
                <a:cs typeface="Arial"/>
              </a:rPr>
              <a:t> </a:t>
            </a:r>
            <a:r>
              <a:rPr sz="1400" u="heavy" spc="-10" dirty="0">
                <a:latin typeface="Arial"/>
                <a:cs typeface="Arial"/>
              </a:rPr>
              <a:t>D</a:t>
            </a:r>
            <a:r>
              <a:rPr sz="1400" u="heavy" dirty="0">
                <a:latin typeface="Arial"/>
                <a:cs typeface="Arial"/>
              </a:rPr>
              <a:t>am</a:t>
            </a:r>
            <a:r>
              <a:rPr sz="1400" u="heavy" spc="-20" dirty="0">
                <a:latin typeface="Arial"/>
                <a:cs typeface="Arial"/>
              </a:rPr>
              <a:t> </a:t>
            </a:r>
            <a:r>
              <a:rPr sz="1400" u="heavy" dirty="0">
                <a:latin typeface="Arial"/>
                <a:cs typeface="Arial"/>
              </a:rPr>
              <a:t>Stand</a:t>
            </a:r>
            <a:r>
              <a:rPr sz="1400" u="heavy" spc="-5" dirty="0">
                <a:latin typeface="Arial"/>
                <a:cs typeface="Arial"/>
              </a:rPr>
              <a:t>a</a:t>
            </a:r>
            <a:r>
              <a:rPr sz="1400" u="heavy" dirty="0">
                <a:latin typeface="Arial"/>
                <a:cs typeface="Arial"/>
              </a:rPr>
              <a:t>rd</a:t>
            </a:r>
            <a:r>
              <a:rPr sz="1400" u="heavy" spc="-15" dirty="0">
                <a:latin typeface="Arial"/>
                <a:cs typeface="Arial"/>
              </a:rPr>
              <a:t>s</a:t>
            </a:r>
            <a:r>
              <a:rPr sz="140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355600" marR="116839" indent="-342900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b.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Standard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1: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Standard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applies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d</a:t>
            </a:r>
            <a:r>
              <a:rPr sz="1400" b="1" i="1" dirty="0">
                <a:latin typeface="Arial"/>
                <a:cs typeface="Arial"/>
              </a:rPr>
              <a:t>esi</a:t>
            </a:r>
            <a:r>
              <a:rPr sz="1400" b="1" i="1" spc="-10" dirty="0">
                <a:latin typeface="Arial"/>
                <a:cs typeface="Arial"/>
              </a:rPr>
              <a:t>g</a:t>
            </a:r>
            <a:r>
              <a:rPr sz="1400" b="1" i="1" dirty="0">
                <a:latin typeface="Arial"/>
                <a:cs typeface="Arial"/>
              </a:rPr>
              <a:t>n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f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d</a:t>
            </a:r>
            <a:r>
              <a:rPr sz="1400" b="1" i="1" dirty="0">
                <a:latin typeface="Arial"/>
                <a:cs typeface="Arial"/>
              </a:rPr>
              <a:t>ams</a:t>
            </a:r>
            <a:r>
              <a:rPr sz="1400" b="1" i="1" spc="-1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ca</a:t>
            </a:r>
            <a:r>
              <a:rPr sz="1400" b="1" i="1" spc="-10" dirty="0">
                <a:latin typeface="Arial"/>
                <a:cs typeface="Arial"/>
              </a:rPr>
              <a:t>p</a:t>
            </a:r>
            <a:r>
              <a:rPr sz="1400" b="1" i="1" dirty="0">
                <a:latin typeface="Arial"/>
                <a:cs typeface="Arial"/>
              </a:rPr>
              <a:t>a</a:t>
            </a:r>
            <a:r>
              <a:rPr sz="1400" b="1" i="1" spc="-10" dirty="0">
                <a:latin typeface="Arial"/>
                <a:cs typeface="Arial"/>
              </a:rPr>
              <a:t>b</a:t>
            </a:r>
            <a:r>
              <a:rPr sz="1400" b="1" i="1" dirty="0">
                <a:latin typeface="Arial"/>
                <a:cs typeface="Arial"/>
              </a:rPr>
              <a:t>le</a:t>
            </a:r>
            <a:r>
              <a:rPr sz="1400" b="1" i="1" spc="-4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f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p</a:t>
            </a:r>
            <a:r>
              <a:rPr sz="1400" b="1" i="1" dirty="0">
                <a:latin typeface="Arial"/>
                <a:cs typeface="Arial"/>
              </a:rPr>
              <a:t>laci</a:t>
            </a:r>
            <a:r>
              <a:rPr sz="1400" b="1" i="1" spc="-1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g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hu</a:t>
            </a:r>
            <a:r>
              <a:rPr sz="1400" b="1" i="1" dirty="0">
                <a:latin typeface="Arial"/>
                <a:cs typeface="Arial"/>
              </a:rPr>
              <a:t>man</a:t>
            </a:r>
            <a:r>
              <a:rPr sz="1400" b="1" i="1" spc="-2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life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at</a:t>
            </a:r>
            <a:r>
              <a:rPr sz="1400" b="1" i="1" spc="-1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risk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r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ca</a:t>
            </a:r>
            <a:r>
              <a:rPr sz="1400" b="1" i="1" spc="-10" dirty="0">
                <a:latin typeface="Arial"/>
                <a:cs typeface="Arial"/>
              </a:rPr>
              <a:t>u</a:t>
            </a:r>
            <a:r>
              <a:rPr sz="1400" b="1" i="1" dirty="0">
                <a:latin typeface="Arial"/>
                <a:cs typeface="Arial"/>
              </a:rPr>
              <a:t>si</a:t>
            </a:r>
            <a:r>
              <a:rPr sz="1400" b="1" i="1" spc="-1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g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</a:t>
            </a:r>
            <a:r>
              <a:rPr sz="1400" b="1" i="1" spc="-1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catastr</a:t>
            </a:r>
            <a:r>
              <a:rPr sz="1400" b="1" i="1" spc="-10" dirty="0">
                <a:latin typeface="Arial"/>
                <a:cs typeface="Arial"/>
              </a:rPr>
              <a:t>op</a:t>
            </a:r>
            <a:r>
              <a:rPr sz="1400" b="1" i="1" spc="-20" dirty="0">
                <a:latin typeface="Arial"/>
                <a:cs typeface="Arial"/>
              </a:rPr>
              <a:t>h</a:t>
            </a:r>
            <a:r>
              <a:rPr sz="1400" b="1" i="1" dirty="0">
                <a:latin typeface="Arial"/>
                <a:cs typeface="Arial"/>
              </a:rPr>
              <a:t>e,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s</a:t>
            </a:r>
            <a:r>
              <a:rPr sz="1400" b="1" i="1" spc="-10" dirty="0">
                <a:latin typeface="Arial"/>
                <a:cs typeface="Arial"/>
              </a:rPr>
              <a:t>hou</a:t>
            </a:r>
            <a:r>
              <a:rPr sz="1400" b="1" i="1" dirty="0">
                <a:latin typeface="Arial"/>
                <a:cs typeface="Arial"/>
              </a:rPr>
              <a:t>ld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10" dirty="0">
                <a:latin typeface="Arial"/>
                <a:cs typeface="Arial"/>
              </a:rPr>
              <a:t>h</a:t>
            </a:r>
            <a:r>
              <a:rPr sz="1400" b="1" i="1" dirty="0">
                <a:latin typeface="Arial"/>
                <a:cs typeface="Arial"/>
              </a:rPr>
              <a:t>ey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fai</a:t>
            </a:r>
            <a:r>
              <a:rPr sz="1400" b="1" i="1" spc="15" dirty="0">
                <a:latin typeface="Arial"/>
                <a:cs typeface="Arial"/>
              </a:rPr>
              <a:t>l</a:t>
            </a:r>
            <a:r>
              <a:rPr sz="1400" dirty="0">
                <a:latin typeface="Arial"/>
                <a:cs typeface="Arial"/>
              </a:rPr>
              <a:t>.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</a:t>
            </a:r>
            <a:r>
              <a:rPr sz="1400" dirty="0">
                <a:latin typeface="Arial"/>
                <a:cs typeface="Arial"/>
              </a:rPr>
              <a:t>am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height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w</a:t>
            </a:r>
            <a:r>
              <a:rPr sz="1400" dirty="0">
                <a:latin typeface="Arial"/>
                <a:cs typeface="Arial"/>
              </a:rPr>
              <a:t>ith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appropria</a:t>
            </a:r>
            <a:r>
              <a:rPr sz="1400" spc="-10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freebo</a:t>
            </a:r>
            <a:r>
              <a:rPr sz="1400" spc="-15" dirty="0">
                <a:latin typeface="Arial"/>
                <a:cs typeface="Arial"/>
              </a:rPr>
              <a:t>a</a:t>
            </a:r>
            <a:r>
              <a:rPr sz="1400" dirty="0">
                <a:latin typeface="Arial"/>
                <a:cs typeface="Arial"/>
              </a:rPr>
              <a:t>rd,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spill</a:t>
            </a:r>
            <a:r>
              <a:rPr sz="1400" spc="-20" dirty="0">
                <a:latin typeface="Arial"/>
                <a:cs typeface="Arial"/>
              </a:rPr>
              <a:t>w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20" dirty="0">
                <a:latin typeface="Arial"/>
                <a:cs typeface="Arial"/>
              </a:rPr>
              <a:t>y</a:t>
            </a:r>
            <a:r>
              <a:rPr sz="1400" dirty="0">
                <a:latin typeface="Arial"/>
                <a:cs typeface="Arial"/>
              </a:rPr>
              <a:t>s, regulating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outlet</a:t>
            </a:r>
            <a:r>
              <a:rPr sz="1400" spc="-10" dirty="0">
                <a:latin typeface="Arial"/>
                <a:cs typeface="Arial"/>
              </a:rPr>
              <a:t>s</a:t>
            </a:r>
            <a:r>
              <a:rPr sz="1400" dirty="0">
                <a:latin typeface="Arial"/>
                <a:cs typeface="Arial"/>
              </a:rPr>
              <a:t>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struc</a:t>
            </a:r>
            <a:r>
              <a:rPr sz="1400" spc="-10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ur</a:t>
            </a:r>
            <a:r>
              <a:rPr sz="1400" spc="-15" dirty="0">
                <a:latin typeface="Arial"/>
                <a:cs typeface="Arial"/>
              </a:rPr>
              <a:t>a</a:t>
            </a:r>
            <a:r>
              <a:rPr sz="1400" dirty="0">
                <a:latin typeface="Arial"/>
                <a:cs typeface="Arial"/>
              </a:rPr>
              <a:t>l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designs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w</a:t>
            </a:r>
            <a:r>
              <a:rPr sz="1400" dirty="0">
                <a:latin typeface="Arial"/>
                <a:cs typeface="Arial"/>
              </a:rPr>
              <a:t>ill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such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that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d</a:t>
            </a:r>
            <a:r>
              <a:rPr sz="1400" b="1" i="1" dirty="0">
                <a:latin typeface="Arial"/>
                <a:cs typeface="Arial"/>
              </a:rPr>
              <a:t>am</a:t>
            </a:r>
            <a:r>
              <a:rPr sz="1400" b="1" i="1" spc="-1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will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safely</a:t>
            </a:r>
            <a:r>
              <a:rPr sz="1400" b="1" i="1" spc="-4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p</a:t>
            </a:r>
            <a:r>
              <a:rPr sz="1400" b="1" i="1" dirty="0">
                <a:latin typeface="Arial"/>
                <a:cs typeface="Arial"/>
              </a:rPr>
              <a:t>ass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an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I</a:t>
            </a:r>
            <a:r>
              <a:rPr sz="1400" b="1" i="1" spc="-10" dirty="0">
                <a:latin typeface="Arial"/>
                <a:cs typeface="Arial"/>
              </a:rPr>
              <a:t>D</a:t>
            </a:r>
            <a:r>
              <a:rPr sz="1400" b="1" i="1" dirty="0">
                <a:latin typeface="Arial"/>
                <a:cs typeface="Arial"/>
              </a:rPr>
              <a:t>F c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mp</a:t>
            </a:r>
            <a:r>
              <a:rPr sz="1400" b="1" i="1" spc="-10" dirty="0">
                <a:latin typeface="Arial"/>
                <a:cs typeface="Arial"/>
              </a:rPr>
              <a:t>u</a:t>
            </a:r>
            <a:r>
              <a:rPr sz="1400" b="1" i="1" dirty="0">
                <a:latin typeface="Arial"/>
                <a:cs typeface="Arial"/>
              </a:rPr>
              <a:t>ted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fr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m </a:t>
            </a:r>
            <a:r>
              <a:rPr sz="1400" b="1" i="1" spc="-10" dirty="0">
                <a:latin typeface="Arial"/>
                <a:cs typeface="Arial"/>
              </a:rPr>
              <a:t>p</a:t>
            </a:r>
            <a:r>
              <a:rPr sz="1400" b="1" i="1" dirty="0">
                <a:latin typeface="Arial"/>
                <a:cs typeface="Arial"/>
              </a:rPr>
              <a:t>r</a:t>
            </a:r>
            <a:r>
              <a:rPr sz="1400" b="1" i="1" spc="-10" dirty="0">
                <a:latin typeface="Arial"/>
                <a:cs typeface="Arial"/>
              </a:rPr>
              <a:t>ob</a:t>
            </a:r>
            <a:r>
              <a:rPr sz="1400" b="1" i="1" dirty="0">
                <a:latin typeface="Arial"/>
                <a:cs typeface="Arial"/>
              </a:rPr>
              <a:t>a</a:t>
            </a:r>
            <a:r>
              <a:rPr sz="1400" b="1" i="1" spc="-10" dirty="0">
                <a:latin typeface="Arial"/>
                <a:cs typeface="Arial"/>
              </a:rPr>
              <a:t>b</a:t>
            </a:r>
            <a:r>
              <a:rPr sz="1400" b="1" i="1" dirty="0">
                <a:latin typeface="Arial"/>
                <a:cs typeface="Arial"/>
              </a:rPr>
              <a:t>le</a:t>
            </a:r>
            <a:r>
              <a:rPr sz="1400" b="1" i="1" spc="-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max</a:t>
            </a:r>
            <a:r>
              <a:rPr sz="1400" b="1" i="1" spc="5" dirty="0">
                <a:latin typeface="Arial"/>
                <a:cs typeface="Arial"/>
              </a:rPr>
              <a:t>i</a:t>
            </a:r>
            <a:r>
              <a:rPr sz="1400" b="1" i="1" dirty="0">
                <a:latin typeface="Arial"/>
                <a:cs typeface="Arial"/>
              </a:rPr>
              <a:t>mum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p</a:t>
            </a:r>
            <a:r>
              <a:rPr sz="1400" b="1" i="1" dirty="0">
                <a:latin typeface="Arial"/>
                <a:cs typeface="Arial"/>
              </a:rPr>
              <a:t>reci</a:t>
            </a:r>
            <a:r>
              <a:rPr sz="1400" b="1" i="1" spc="-10" dirty="0">
                <a:latin typeface="Arial"/>
                <a:cs typeface="Arial"/>
              </a:rPr>
              <a:t>p</a:t>
            </a:r>
            <a:r>
              <a:rPr sz="1400" b="1" i="1" dirty="0">
                <a:latin typeface="Arial"/>
                <a:cs typeface="Arial"/>
              </a:rPr>
              <a:t>ita</a:t>
            </a:r>
            <a:r>
              <a:rPr sz="1400" b="1" i="1" spc="-15" dirty="0">
                <a:latin typeface="Arial"/>
                <a:cs typeface="Arial"/>
              </a:rPr>
              <a:t>t</a:t>
            </a:r>
            <a:r>
              <a:rPr sz="1400" b="1" i="1" spc="-10" dirty="0">
                <a:latin typeface="Arial"/>
                <a:cs typeface="Arial"/>
              </a:rPr>
              <a:t>io</a:t>
            </a:r>
            <a:r>
              <a:rPr sz="1400" b="1" i="1" dirty="0">
                <a:latin typeface="Arial"/>
                <a:cs typeface="Arial"/>
              </a:rPr>
              <a:t>n</a:t>
            </a:r>
            <a:r>
              <a:rPr sz="1400" b="1" i="1" spc="-5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(PMP)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cc</a:t>
            </a:r>
            <a:r>
              <a:rPr sz="1400" b="1" i="1" spc="-10" dirty="0">
                <a:latin typeface="Arial"/>
                <a:cs typeface="Arial"/>
              </a:rPr>
              <a:t>u</a:t>
            </a:r>
            <a:r>
              <a:rPr sz="1400" b="1" i="1" dirty="0">
                <a:latin typeface="Arial"/>
                <a:cs typeface="Arial"/>
              </a:rPr>
              <a:t>rri</a:t>
            </a:r>
            <a:r>
              <a:rPr sz="1400" b="1" i="1" spc="-10" dirty="0">
                <a:latin typeface="Arial"/>
                <a:cs typeface="Arial"/>
              </a:rPr>
              <a:t>n</a:t>
            </a:r>
            <a:r>
              <a:rPr sz="1400" b="1" i="1" dirty="0">
                <a:latin typeface="Arial"/>
                <a:cs typeface="Arial"/>
              </a:rPr>
              <a:t>g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dirty="0">
                <a:latin typeface="Arial"/>
                <a:cs typeface="Arial"/>
              </a:rPr>
              <a:t>ver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10" dirty="0">
                <a:latin typeface="Arial"/>
                <a:cs typeface="Arial"/>
              </a:rPr>
              <a:t>h</a:t>
            </a:r>
            <a:r>
              <a:rPr sz="1400" b="1" i="1" dirty="0">
                <a:latin typeface="Arial"/>
                <a:cs typeface="Arial"/>
              </a:rPr>
              <a:t>e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wate</a:t>
            </a:r>
            <a:r>
              <a:rPr sz="1400" b="1" i="1" spc="5" dirty="0">
                <a:latin typeface="Arial"/>
                <a:cs typeface="Arial"/>
              </a:rPr>
              <a:t>r</a:t>
            </a:r>
            <a:r>
              <a:rPr sz="1400" b="1" i="1" dirty="0">
                <a:latin typeface="Arial"/>
                <a:cs typeface="Arial"/>
              </a:rPr>
              <a:t>s</a:t>
            </a:r>
            <a:r>
              <a:rPr sz="1400" b="1" i="1" spc="-10" dirty="0">
                <a:latin typeface="Arial"/>
                <a:cs typeface="Arial"/>
              </a:rPr>
              <a:t>h</a:t>
            </a:r>
            <a:r>
              <a:rPr sz="1400" b="1" i="1" dirty="0">
                <a:latin typeface="Arial"/>
                <a:cs typeface="Arial"/>
              </a:rPr>
              <a:t>ed a</a:t>
            </a:r>
            <a:r>
              <a:rPr sz="1400" b="1" i="1" spc="-10" dirty="0">
                <a:latin typeface="Arial"/>
                <a:cs typeface="Arial"/>
              </a:rPr>
              <a:t>bo</a:t>
            </a:r>
            <a:r>
              <a:rPr sz="1400" b="1" i="1" dirty="0">
                <a:latin typeface="Arial"/>
                <a:cs typeface="Arial"/>
              </a:rPr>
              <a:t>ve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</a:t>
            </a:r>
            <a:r>
              <a:rPr sz="1400" b="1" i="1" spc="-10" dirty="0">
                <a:latin typeface="Arial"/>
                <a:cs typeface="Arial"/>
              </a:rPr>
              <a:t>h</a:t>
            </a:r>
            <a:r>
              <a:rPr sz="1400" b="1" i="1" dirty="0">
                <a:latin typeface="Arial"/>
                <a:cs typeface="Arial"/>
              </a:rPr>
              <a:t>e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d</a:t>
            </a:r>
            <a:r>
              <a:rPr sz="1400" b="1" i="1" dirty="0">
                <a:latin typeface="Arial"/>
                <a:cs typeface="Arial"/>
              </a:rPr>
              <a:t>am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sit</a:t>
            </a:r>
            <a:r>
              <a:rPr sz="1400" b="1" i="1" spc="-5" dirty="0">
                <a:latin typeface="Arial"/>
                <a:cs typeface="Arial"/>
              </a:rPr>
              <a:t>e</a:t>
            </a:r>
            <a:r>
              <a:rPr sz="140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593215">
              <a:lnSpc>
                <a:spcPct val="100000"/>
              </a:lnSpc>
            </a:pPr>
            <a:r>
              <a:rPr sz="4000" spc="-30" dirty="0">
                <a:latin typeface="Arial"/>
                <a:cs typeface="Arial"/>
              </a:rPr>
              <a:t>Re</a:t>
            </a:r>
            <a:r>
              <a:rPr sz="4000" spc="-40" dirty="0">
                <a:latin typeface="Arial"/>
                <a:cs typeface="Arial"/>
              </a:rPr>
              <a:t>h</a:t>
            </a:r>
            <a:r>
              <a:rPr sz="4000" spc="-20" dirty="0">
                <a:latin typeface="Arial"/>
                <a:cs typeface="Arial"/>
              </a:rPr>
              <a:t>abilitat</a:t>
            </a:r>
            <a:r>
              <a:rPr sz="4000" spc="-5" dirty="0">
                <a:latin typeface="Arial"/>
                <a:cs typeface="Arial"/>
              </a:rPr>
              <a:t>i</a:t>
            </a:r>
            <a:r>
              <a:rPr sz="4000" spc="-25" dirty="0">
                <a:latin typeface="Arial"/>
                <a:cs typeface="Arial"/>
              </a:rPr>
              <a:t>on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Plan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(1999)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64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3909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pc="-20" dirty="0"/>
              <a:t>USACE</a:t>
            </a:r>
            <a:r>
              <a:rPr spc="15" dirty="0"/>
              <a:t> </a:t>
            </a:r>
            <a:r>
              <a:rPr spc="-20" dirty="0"/>
              <a:t>p</a:t>
            </a:r>
            <a:r>
              <a:rPr dirty="0"/>
              <a:t>r</a:t>
            </a:r>
            <a:r>
              <a:rPr spc="-20" dirty="0"/>
              <a:t>o</a:t>
            </a:r>
            <a:r>
              <a:rPr spc="-10" dirty="0"/>
              <a:t>p</a:t>
            </a:r>
            <a:r>
              <a:rPr spc="-20" dirty="0"/>
              <a:t>o</a:t>
            </a:r>
            <a:r>
              <a:rPr spc="-5" dirty="0"/>
              <a:t>s</a:t>
            </a:r>
            <a:r>
              <a:rPr spc="-20" dirty="0"/>
              <a:t>ed</a:t>
            </a:r>
            <a:r>
              <a:rPr spc="10" dirty="0"/>
              <a:t> </a:t>
            </a:r>
            <a:r>
              <a:rPr spc="-15" dirty="0"/>
              <a:t>a</a:t>
            </a:r>
            <a:r>
              <a:rPr spc="-20" dirty="0"/>
              <a:t>n</a:t>
            </a:r>
            <a:r>
              <a:rPr spc="5" dirty="0"/>
              <a:t> </a:t>
            </a:r>
            <a:r>
              <a:rPr spc="-20" dirty="0"/>
              <a:t>e</a:t>
            </a:r>
            <a:r>
              <a:rPr spc="-5" dirty="0"/>
              <a:t>x</a:t>
            </a:r>
            <a:r>
              <a:rPr spc="-10" dirty="0"/>
              <a:t>t</a:t>
            </a:r>
            <a:r>
              <a:rPr spc="-15" dirty="0"/>
              <a:t>e</a:t>
            </a:r>
            <a:r>
              <a:rPr spc="-20" dirty="0"/>
              <a:t>n</a:t>
            </a:r>
            <a:r>
              <a:rPr spc="-5" dirty="0"/>
              <a:t>s</a:t>
            </a:r>
            <a:r>
              <a:rPr spc="-10" dirty="0"/>
              <a:t>iv</a:t>
            </a:r>
            <a:r>
              <a:rPr spc="-20" dirty="0"/>
              <a:t>e</a:t>
            </a:r>
            <a:r>
              <a:rPr spc="-5" dirty="0"/>
              <a:t> </a:t>
            </a:r>
            <a:r>
              <a:rPr spc="-10" dirty="0"/>
              <a:t>r</a:t>
            </a:r>
            <a:r>
              <a:rPr spc="-15" dirty="0"/>
              <a:t>e</a:t>
            </a:r>
            <a:r>
              <a:rPr spc="-20" dirty="0"/>
              <a:t>h</a:t>
            </a:r>
            <a:r>
              <a:rPr spc="-10" dirty="0"/>
              <a:t>a</a:t>
            </a:r>
            <a:r>
              <a:rPr spc="-20" dirty="0"/>
              <a:t>b</a:t>
            </a:r>
            <a:r>
              <a:rPr spc="15" dirty="0"/>
              <a:t> </a:t>
            </a:r>
            <a:r>
              <a:rPr spc="-20" dirty="0"/>
              <a:t>p</a:t>
            </a:r>
            <a:r>
              <a:rPr dirty="0"/>
              <a:t>r</a:t>
            </a:r>
            <a:r>
              <a:rPr spc="-20" dirty="0"/>
              <a:t>o</a:t>
            </a:r>
            <a:r>
              <a:rPr spc="-10" dirty="0"/>
              <a:t>gra</a:t>
            </a:r>
            <a:r>
              <a:rPr spc="-25" dirty="0"/>
              <a:t>m</a:t>
            </a:r>
            <a:r>
              <a:rPr spc="-10" dirty="0"/>
              <a:t> f</a:t>
            </a:r>
            <a:r>
              <a:rPr spc="-15" dirty="0"/>
              <a:t>o</a:t>
            </a:r>
            <a:r>
              <a:rPr spc="-10" dirty="0"/>
              <a:t>r</a:t>
            </a:r>
            <a:r>
              <a:rPr spc="-5" dirty="0"/>
              <a:t> </a:t>
            </a:r>
            <a:r>
              <a:rPr spc="-20" dirty="0"/>
              <a:t>HHD.</a:t>
            </a:r>
          </a:p>
          <a:p>
            <a:pPr marL="355600" marR="56388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pc="-20" dirty="0"/>
              <a:t>Be</a:t>
            </a:r>
            <a:r>
              <a:rPr spc="-10" dirty="0"/>
              <a:t>gi</a:t>
            </a:r>
            <a:r>
              <a:rPr spc="-15" dirty="0"/>
              <a:t>n</a:t>
            </a:r>
            <a:r>
              <a:rPr spc="-20" dirty="0"/>
              <a:t>n</a:t>
            </a:r>
            <a:r>
              <a:rPr spc="-5" dirty="0"/>
              <a:t>i</a:t>
            </a:r>
            <a:r>
              <a:rPr spc="-20" dirty="0"/>
              <a:t>ng</a:t>
            </a:r>
            <a:r>
              <a:rPr spc="20" dirty="0"/>
              <a:t> </a:t>
            </a:r>
            <a:r>
              <a:rPr spc="-15" dirty="0"/>
              <a:t>with</a:t>
            </a:r>
            <a:r>
              <a:rPr spc="10" dirty="0"/>
              <a:t> </a:t>
            </a:r>
            <a:r>
              <a:rPr spc="-10" dirty="0"/>
              <a:t>cri</a:t>
            </a:r>
            <a:r>
              <a:rPr spc="-5" dirty="0"/>
              <a:t>t</a:t>
            </a:r>
            <a:r>
              <a:rPr spc="-10" dirty="0"/>
              <a:t>ic</a:t>
            </a:r>
            <a:r>
              <a:rPr spc="-15" dirty="0"/>
              <a:t>al</a:t>
            </a:r>
            <a:r>
              <a:rPr spc="5" dirty="0"/>
              <a:t> </a:t>
            </a:r>
            <a:r>
              <a:rPr spc="-20" dirty="0"/>
              <a:t>SE</a:t>
            </a:r>
            <a:r>
              <a:rPr spc="-5" dirty="0"/>
              <a:t> </a:t>
            </a:r>
            <a:r>
              <a:rPr spc="-20" dirty="0"/>
              <a:t>22</a:t>
            </a:r>
            <a:r>
              <a:rPr spc="10" dirty="0"/>
              <a:t> </a:t>
            </a:r>
            <a:r>
              <a:rPr spc="-15" dirty="0"/>
              <a:t>mi</a:t>
            </a:r>
            <a:r>
              <a:rPr spc="-5" dirty="0"/>
              <a:t>l</a:t>
            </a:r>
            <a:r>
              <a:rPr spc="-15" dirty="0"/>
              <a:t>es</a:t>
            </a:r>
            <a:r>
              <a:rPr spc="10" dirty="0"/>
              <a:t> </a:t>
            </a:r>
            <a:r>
              <a:rPr spc="-10" dirty="0"/>
              <a:t>f</a:t>
            </a:r>
            <a:r>
              <a:rPr spc="-5" dirty="0"/>
              <a:t>r</a:t>
            </a:r>
            <a:r>
              <a:rPr spc="-20" dirty="0"/>
              <a:t>om</a:t>
            </a:r>
            <a:r>
              <a:rPr dirty="0"/>
              <a:t> </a:t>
            </a:r>
            <a:r>
              <a:rPr spc="-20" dirty="0"/>
              <a:t>Be</a:t>
            </a:r>
            <a:r>
              <a:rPr spc="-5" dirty="0"/>
              <a:t>l</a:t>
            </a:r>
            <a:r>
              <a:rPr spc="-15" dirty="0"/>
              <a:t>le Gla</a:t>
            </a:r>
            <a:r>
              <a:rPr spc="-20" dirty="0"/>
              <a:t>de</a:t>
            </a:r>
            <a:r>
              <a:rPr spc="20" dirty="0"/>
              <a:t> </a:t>
            </a:r>
            <a:r>
              <a:rPr spc="-15" dirty="0"/>
              <a:t>to</a:t>
            </a:r>
            <a:r>
              <a:rPr spc="-5" dirty="0"/>
              <a:t> </a:t>
            </a:r>
            <a:r>
              <a:rPr spc="-20" dirty="0"/>
              <a:t>Po</a:t>
            </a:r>
            <a:r>
              <a:rPr spc="-5" dirty="0"/>
              <a:t>r</a:t>
            </a:r>
            <a:r>
              <a:rPr spc="-10" dirty="0"/>
              <a:t>t</a:t>
            </a:r>
            <a:r>
              <a:rPr spc="-5" dirty="0"/>
              <a:t> </a:t>
            </a:r>
            <a:r>
              <a:rPr spc="-25" dirty="0"/>
              <a:t>M</a:t>
            </a:r>
            <a:r>
              <a:rPr spc="-10" dirty="0"/>
              <a:t>ay</a:t>
            </a:r>
            <a:r>
              <a:rPr spc="-20" dirty="0"/>
              <a:t>a</a:t>
            </a:r>
            <a:r>
              <a:rPr spc="-5" dirty="0"/>
              <a:t>c</a:t>
            </a:r>
            <a:r>
              <a:rPr spc="-20" dirty="0"/>
              <a:t>a</a:t>
            </a: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pc="-20" dirty="0"/>
              <a:t>Co</a:t>
            </a:r>
            <a:r>
              <a:rPr spc="-10" dirty="0"/>
              <a:t>nstruct</a:t>
            </a:r>
            <a:r>
              <a:rPr spc="-5" dirty="0"/>
              <a:t> </a:t>
            </a:r>
            <a:r>
              <a:rPr spc="-10" dirty="0"/>
              <a:t>d</a:t>
            </a:r>
            <a:r>
              <a:rPr spc="-20" dirty="0"/>
              <a:t>ow</a:t>
            </a:r>
            <a:r>
              <a:rPr spc="-10" dirty="0"/>
              <a:t>nstre</a:t>
            </a:r>
            <a:r>
              <a:rPr spc="-20" dirty="0"/>
              <a:t>am</a:t>
            </a:r>
            <a:r>
              <a:rPr spc="15" dirty="0"/>
              <a:t> </a:t>
            </a:r>
            <a:r>
              <a:rPr spc="-20" dirty="0"/>
              <a:t>b</a:t>
            </a:r>
            <a:r>
              <a:rPr spc="-10" dirty="0"/>
              <a:t>e</a:t>
            </a:r>
            <a:r>
              <a:rPr spc="-20" dirty="0"/>
              <a:t>rm</a:t>
            </a:r>
            <a:r>
              <a:rPr spc="15" dirty="0"/>
              <a:t> </a:t>
            </a:r>
            <a:r>
              <a:rPr spc="-15" dirty="0"/>
              <a:t>of</a:t>
            </a:r>
            <a:r>
              <a:rPr spc="-5" dirty="0"/>
              <a:t> </a:t>
            </a:r>
            <a:r>
              <a:rPr spc="-20" dirty="0"/>
              <a:t>p</a:t>
            </a:r>
            <a:r>
              <a:rPr spc="-10" dirty="0"/>
              <a:t>er</a:t>
            </a:r>
            <a:r>
              <a:rPr spc="-5" dirty="0"/>
              <a:t>v</a:t>
            </a:r>
            <a:r>
              <a:rPr spc="-10" dirty="0"/>
              <a:t>i</a:t>
            </a:r>
            <a:r>
              <a:rPr spc="-15" dirty="0"/>
              <a:t>ous</a:t>
            </a:r>
            <a:r>
              <a:rPr spc="10" dirty="0"/>
              <a:t> </a:t>
            </a:r>
            <a:r>
              <a:rPr spc="-25" dirty="0"/>
              <a:t>m</a:t>
            </a:r>
            <a:r>
              <a:rPr spc="-15" dirty="0"/>
              <a:t>a</a:t>
            </a:r>
            <a:r>
              <a:rPr spc="-10" dirty="0"/>
              <a:t>t</a:t>
            </a:r>
            <a:r>
              <a:rPr spc="-15" dirty="0"/>
              <a:t>e</a:t>
            </a:r>
            <a:r>
              <a:rPr spc="-10" dirty="0"/>
              <a:t>rial</a:t>
            </a:r>
          </a:p>
          <a:p>
            <a:pPr marL="355600">
              <a:lnSpc>
                <a:spcPct val="100000"/>
              </a:lnSpc>
            </a:pPr>
            <a:r>
              <a:rPr spc="-20" dirty="0"/>
              <a:t>b</a:t>
            </a:r>
            <a:r>
              <a:rPr spc="-10" dirty="0"/>
              <a:t>e</a:t>
            </a:r>
            <a:r>
              <a:rPr spc="-20" dirty="0"/>
              <a:t>g</a:t>
            </a:r>
            <a:r>
              <a:rPr spc="-5" dirty="0"/>
              <a:t>i</a:t>
            </a:r>
            <a:r>
              <a:rPr spc="-20" dirty="0"/>
              <a:t>n</a:t>
            </a:r>
            <a:r>
              <a:rPr spc="-10" dirty="0"/>
              <a:t>ni</a:t>
            </a:r>
            <a:r>
              <a:rPr spc="-15" dirty="0"/>
              <a:t>n</a:t>
            </a:r>
            <a:r>
              <a:rPr spc="-20" dirty="0"/>
              <a:t>g</a:t>
            </a:r>
            <a:r>
              <a:rPr spc="15" dirty="0"/>
              <a:t> </a:t>
            </a:r>
            <a:r>
              <a:rPr spc="-15" dirty="0"/>
              <a:t>at</a:t>
            </a:r>
            <a:r>
              <a:rPr spc="5" dirty="0"/>
              <a:t> </a:t>
            </a:r>
            <a:r>
              <a:rPr spc="-15" dirty="0"/>
              <a:t>Ele</a:t>
            </a:r>
            <a:r>
              <a:rPr spc="-210" dirty="0"/>
              <a:t>v</a:t>
            </a:r>
            <a:r>
              <a:rPr spc="-10" dirty="0"/>
              <a:t>.</a:t>
            </a:r>
            <a:r>
              <a:rPr spc="-5" dirty="0"/>
              <a:t> </a:t>
            </a:r>
            <a:r>
              <a:rPr spc="-20" dirty="0"/>
              <a:t>28</a:t>
            </a: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</a:tabLst>
            </a:pPr>
            <a:r>
              <a:rPr spc="-10" dirty="0"/>
              <a:t>I</a:t>
            </a:r>
            <a:r>
              <a:rPr spc="-15" dirty="0"/>
              <a:t>n</a:t>
            </a:r>
            <a:r>
              <a:rPr spc="-10" dirty="0"/>
              <a:t>st</a:t>
            </a:r>
            <a:r>
              <a:rPr spc="-15" dirty="0"/>
              <a:t>a</a:t>
            </a:r>
            <a:r>
              <a:rPr spc="-10" dirty="0"/>
              <a:t>ll</a:t>
            </a:r>
            <a:r>
              <a:rPr spc="-5" dirty="0"/>
              <a:t> </a:t>
            </a:r>
            <a:r>
              <a:rPr spc="-10" dirty="0"/>
              <a:t>r</a:t>
            </a:r>
            <a:r>
              <a:rPr spc="-15" dirty="0"/>
              <a:t>e</a:t>
            </a:r>
            <a:r>
              <a:rPr spc="-10" dirty="0"/>
              <a:t>lief</a:t>
            </a:r>
            <a:r>
              <a:rPr spc="-5" dirty="0"/>
              <a:t> </a:t>
            </a:r>
            <a:r>
              <a:rPr spc="-10" dirty="0"/>
              <a:t>t</a:t>
            </a:r>
            <a:r>
              <a:rPr dirty="0"/>
              <a:t>r</a:t>
            </a:r>
            <a:r>
              <a:rPr spc="-20" dirty="0"/>
              <a:t>e</a:t>
            </a:r>
            <a:r>
              <a:rPr spc="-10" dirty="0"/>
              <a:t>nc</a:t>
            </a:r>
            <a:r>
              <a:rPr spc="-20" dirty="0"/>
              <a:t>h</a:t>
            </a:r>
            <a:r>
              <a:rPr spc="-5" dirty="0"/>
              <a:t> </a:t>
            </a:r>
            <a:r>
              <a:rPr spc="-10" dirty="0"/>
              <a:t>i</a:t>
            </a:r>
            <a:r>
              <a:rPr spc="-15" dirty="0"/>
              <a:t>nto</a:t>
            </a:r>
            <a:r>
              <a:rPr spc="5" dirty="0"/>
              <a:t> </a:t>
            </a:r>
            <a:r>
              <a:rPr spc="-10" dirty="0"/>
              <a:t>fo</a:t>
            </a:r>
            <a:r>
              <a:rPr spc="-20" dirty="0"/>
              <a:t>u</a:t>
            </a:r>
            <a:r>
              <a:rPr spc="-10" dirty="0"/>
              <a:t>n</a:t>
            </a:r>
            <a:r>
              <a:rPr spc="-20" dirty="0"/>
              <a:t>d</a:t>
            </a:r>
            <a:r>
              <a:rPr spc="-10" dirty="0"/>
              <a:t>atio</a:t>
            </a:r>
            <a:r>
              <a:rPr spc="-20" dirty="0"/>
              <a:t>n</a:t>
            </a:r>
            <a:r>
              <a:rPr spc="5" dirty="0"/>
              <a:t> </a:t>
            </a:r>
            <a:r>
              <a:rPr spc="-10" dirty="0"/>
              <a:t>s</a:t>
            </a:r>
            <a:r>
              <a:rPr spc="-20" dirty="0"/>
              <a:t>o</a:t>
            </a:r>
            <a:r>
              <a:rPr spc="-5" dirty="0"/>
              <a:t>i</a:t>
            </a:r>
            <a:r>
              <a:rPr spc="-15" dirty="0"/>
              <a:t>ls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157095">
              <a:lnSpc>
                <a:spcPct val="100000"/>
              </a:lnSpc>
            </a:pPr>
            <a:r>
              <a:rPr sz="4000" spc="-105" dirty="0">
                <a:latin typeface="Arial"/>
                <a:cs typeface="Arial"/>
              </a:rPr>
              <a:t>V</a:t>
            </a:r>
            <a:r>
              <a:rPr sz="4000" spc="-25" dirty="0">
                <a:latin typeface="Arial"/>
                <a:cs typeface="Arial"/>
              </a:rPr>
              <a:t>iew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of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180" dirty="0">
                <a:latin typeface="Arial"/>
                <a:cs typeface="Arial"/>
              </a:rPr>
              <a:t>W</a:t>
            </a:r>
            <a:r>
              <a:rPr sz="4000" spc="-25" dirty="0">
                <a:latin typeface="Arial"/>
                <a:cs typeface="Arial"/>
              </a:rPr>
              <a:t>ave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Scarps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1143000"/>
            <a:ext cx="7772400" cy="5410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65</a:t>
            </a:fld>
            <a:endParaRPr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301750">
              <a:lnSpc>
                <a:spcPct val="100000"/>
              </a:lnSpc>
            </a:pPr>
            <a:r>
              <a:rPr sz="4000" spc="-30" dirty="0">
                <a:latin typeface="Arial"/>
                <a:cs typeface="Arial"/>
              </a:rPr>
              <a:t>New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35" dirty="0">
                <a:latin typeface="Arial"/>
                <a:cs typeface="Arial"/>
              </a:rPr>
              <a:t>O</a:t>
            </a:r>
            <a:r>
              <a:rPr sz="4000" spc="-10" dirty="0">
                <a:latin typeface="Arial"/>
                <a:cs typeface="Arial"/>
              </a:rPr>
              <a:t>r</a:t>
            </a:r>
            <a:r>
              <a:rPr sz="4000" spc="-25" dirty="0">
                <a:latin typeface="Arial"/>
                <a:cs typeface="Arial"/>
              </a:rPr>
              <a:t>leans</a:t>
            </a:r>
            <a:r>
              <a:rPr sz="4000" spc="-135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Au</a:t>
            </a:r>
            <a:r>
              <a:rPr sz="4000" spc="-45" dirty="0">
                <a:latin typeface="Arial"/>
                <a:cs typeface="Arial"/>
              </a:rPr>
              <a:t>g</a:t>
            </a:r>
            <a:r>
              <a:rPr sz="4000" spc="-20" dirty="0">
                <a:latin typeface="Arial"/>
                <a:cs typeface="Arial"/>
              </a:rPr>
              <a:t>ust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30,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2005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5800" y="1447800"/>
            <a:ext cx="7696200" cy="4800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66</a:t>
            </a:fld>
            <a:endParaRPr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2876" y="135865"/>
            <a:ext cx="6160135" cy="920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Flo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Prot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ct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3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Sy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tem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12035" y="1600092"/>
            <a:ext cx="5507296" cy="45263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67</a:t>
            </a:fld>
            <a:endParaRPr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59588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Levee</a:t>
            </a:r>
            <a:r>
              <a:rPr sz="4000" spc="25" dirty="0">
                <a:latin typeface="Arial"/>
                <a:cs typeface="Arial"/>
              </a:rPr>
              <a:t> </a:t>
            </a:r>
            <a:r>
              <a:rPr sz="4000" spc="-185" dirty="0">
                <a:latin typeface="Arial"/>
                <a:cs typeface="Arial"/>
              </a:rPr>
              <a:t>W</a:t>
            </a:r>
            <a:r>
              <a:rPr sz="4000" spc="-15" dirty="0">
                <a:latin typeface="Arial"/>
                <a:cs typeface="Arial"/>
              </a:rPr>
              <a:t>all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335" dirty="0">
                <a:latin typeface="Arial"/>
                <a:cs typeface="Arial"/>
              </a:rPr>
              <a:t>T</a:t>
            </a:r>
            <a:r>
              <a:rPr sz="4000" spc="-25" dirty="0">
                <a:latin typeface="Arial"/>
                <a:cs typeface="Arial"/>
              </a:rPr>
              <a:t>ypes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76400" y="1379216"/>
            <a:ext cx="4712488" cy="49072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68</a:t>
            </a:fld>
            <a:endParaRPr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675255">
              <a:lnSpc>
                <a:spcPct val="100000"/>
              </a:lnSpc>
            </a:pPr>
            <a:r>
              <a:rPr sz="4000" spc="-10" dirty="0">
                <a:latin typeface="Arial"/>
                <a:cs typeface="Arial"/>
              </a:rPr>
              <a:t>I</a:t>
            </a:r>
            <a:r>
              <a:rPr sz="4000" spc="-15" dirty="0">
                <a:latin typeface="Arial"/>
                <a:cs typeface="Arial"/>
              </a:rPr>
              <a:t>-</a:t>
            </a:r>
            <a:r>
              <a:rPr sz="4000" spc="-190" dirty="0">
                <a:latin typeface="Arial"/>
                <a:cs typeface="Arial"/>
              </a:rPr>
              <a:t>W</a:t>
            </a:r>
            <a:r>
              <a:rPr sz="4000" spc="-15" dirty="0">
                <a:latin typeface="Arial"/>
                <a:cs typeface="Arial"/>
              </a:rPr>
              <a:t>all</a:t>
            </a:r>
            <a:r>
              <a:rPr sz="4000" spc="5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Schem</a:t>
            </a:r>
            <a:r>
              <a:rPr sz="4000" spc="-40" dirty="0">
                <a:latin typeface="Arial"/>
                <a:cs typeface="Arial"/>
              </a:rPr>
              <a:t>a</a:t>
            </a:r>
            <a:r>
              <a:rPr sz="4000" spc="-20" dirty="0">
                <a:latin typeface="Arial"/>
                <a:cs typeface="Arial"/>
              </a:rPr>
              <a:t>tic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1000" y="1143000"/>
            <a:ext cx="8305800" cy="5349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69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663064">
              <a:lnSpc>
                <a:spcPct val="100000"/>
              </a:lnSpc>
            </a:pPr>
            <a:r>
              <a:rPr sz="4000" spc="-30" dirty="0">
                <a:solidFill>
                  <a:srgbClr val="000000"/>
                </a:solidFill>
                <a:latin typeface="Arial"/>
                <a:cs typeface="Arial"/>
              </a:rPr>
              <a:t>Ca</a:t>
            </a:r>
            <a:r>
              <a:rPr sz="4000" spc="-40" dirty="0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sz="4000" spc="-25" dirty="0">
                <a:solidFill>
                  <a:srgbClr val="000000"/>
                </a:solidFill>
                <a:latin typeface="Arial"/>
                <a:cs typeface="Arial"/>
              </a:rPr>
              <a:t>ses</a:t>
            </a:r>
            <a:r>
              <a:rPr sz="4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40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000" spc="-30" dirty="0">
                <a:solidFill>
                  <a:srgbClr val="000000"/>
                </a:solidFill>
                <a:latin typeface="Arial"/>
                <a:cs typeface="Arial"/>
              </a:rPr>
              <a:t>Dam</a:t>
            </a:r>
            <a:r>
              <a:rPr sz="4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000000"/>
                </a:solidFill>
                <a:latin typeface="Arial"/>
                <a:cs typeface="Arial"/>
              </a:rPr>
              <a:t>Incidents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600200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0" y="4526280"/>
                </a:moveTo>
                <a:lnTo>
                  <a:pt x="8229600" y="4526280"/>
                </a:lnTo>
                <a:lnTo>
                  <a:pt x="8229600" y="0"/>
                </a:lnTo>
                <a:lnTo>
                  <a:pt x="0" y="0"/>
                </a:lnTo>
                <a:lnTo>
                  <a:pt x="0" y="452628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649394"/>
            <a:ext cx="7362825" cy="3667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tabLst>
                <a:tab pos="5443220" algn="l"/>
                <a:tab pos="6404610" algn="l"/>
              </a:tabLst>
            </a:pPr>
            <a:r>
              <a:rPr sz="2800" u="heavy" spc="-20" dirty="0">
                <a:latin typeface="Arial"/>
                <a:cs typeface="Arial"/>
              </a:rPr>
              <a:t>Fun</a:t>
            </a:r>
            <a:r>
              <a:rPr sz="2800" u="heavy" spc="-15" dirty="0">
                <a:latin typeface="Arial"/>
                <a:cs typeface="Arial"/>
              </a:rPr>
              <a:t>d</a:t>
            </a:r>
            <a:r>
              <a:rPr sz="2800" u="heavy" spc="-20" dirty="0">
                <a:latin typeface="Arial"/>
                <a:cs typeface="Arial"/>
              </a:rPr>
              <a:t>am</a:t>
            </a:r>
            <a:r>
              <a:rPr sz="2800" u="heavy" spc="-15" dirty="0">
                <a:latin typeface="Arial"/>
                <a:cs typeface="Arial"/>
              </a:rPr>
              <a:t>ent</a:t>
            </a:r>
            <a:r>
              <a:rPr sz="2800" u="heavy" spc="-10" dirty="0">
                <a:latin typeface="Arial"/>
                <a:cs typeface="Arial"/>
              </a:rPr>
              <a:t>al</a:t>
            </a:r>
            <a:r>
              <a:rPr sz="2800" u="heavy" spc="15" dirty="0">
                <a:latin typeface="Arial"/>
                <a:cs typeface="Arial"/>
              </a:rPr>
              <a:t> </a:t>
            </a:r>
            <a:r>
              <a:rPr sz="2800" u="heavy" spc="-20" dirty="0">
                <a:latin typeface="Arial"/>
                <a:cs typeface="Arial"/>
              </a:rPr>
              <a:t>Cau</a:t>
            </a:r>
            <a:r>
              <a:rPr sz="2800" u="heavy" spc="-5" dirty="0">
                <a:latin typeface="Arial"/>
                <a:cs typeface="Arial"/>
              </a:rPr>
              <a:t>s</a:t>
            </a:r>
            <a:r>
              <a:rPr sz="2800" u="heavy" spc="-15" dirty="0">
                <a:latin typeface="Arial"/>
                <a:cs typeface="Arial"/>
              </a:rPr>
              <a:t>es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u="heavy" spc="-15" dirty="0">
                <a:latin typeface="Arial"/>
                <a:cs typeface="Arial"/>
              </a:rPr>
              <a:t>Per</a:t>
            </a:r>
            <a:r>
              <a:rPr sz="2800" u="heavy" spc="-10" dirty="0">
                <a:latin typeface="Arial"/>
                <a:cs typeface="Arial"/>
              </a:rPr>
              <a:t>c</a:t>
            </a:r>
            <a:r>
              <a:rPr sz="2800" u="heavy" spc="-20" dirty="0">
                <a:latin typeface="Arial"/>
                <a:cs typeface="Arial"/>
              </a:rPr>
              <a:t>e</a:t>
            </a:r>
            <a:r>
              <a:rPr sz="2800" u="heavy" spc="-15" dirty="0">
                <a:latin typeface="Arial"/>
                <a:cs typeface="Arial"/>
              </a:rPr>
              <a:t>nta</a:t>
            </a:r>
            <a:r>
              <a:rPr sz="2800" u="heavy" spc="-10" dirty="0">
                <a:latin typeface="Arial"/>
                <a:cs typeface="Arial"/>
              </a:rPr>
              <a:t>g</a:t>
            </a:r>
            <a:r>
              <a:rPr sz="2800" u="heavy" spc="-20" dirty="0">
                <a:latin typeface="Arial"/>
                <a:cs typeface="Arial"/>
              </a:rPr>
              <a:t>e</a:t>
            </a:r>
            <a:r>
              <a:rPr sz="2800" spc="-15" dirty="0">
                <a:latin typeface="Arial"/>
                <a:cs typeface="Arial"/>
              </a:rPr>
              <a:t> Sabota</a:t>
            </a:r>
            <a:r>
              <a:rPr sz="2800" spc="-10" dirty="0">
                <a:latin typeface="Arial"/>
                <a:cs typeface="Arial"/>
              </a:rPr>
              <a:t>g</a:t>
            </a:r>
            <a:r>
              <a:rPr sz="2800" spc="-15" dirty="0">
                <a:latin typeface="Arial"/>
                <a:cs typeface="Arial"/>
              </a:rPr>
              <a:t>e. </a:t>
            </a:r>
            <a:r>
              <a:rPr sz="2800" dirty="0">
                <a:latin typeface="Arial"/>
                <a:cs typeface="Arial"/>
              </a:rPr>
              <a:t>		</a:t>
            </a:r>
            <a:r>
              <a:rPr sz="2800" spc="-33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0.</a:t>
            </a:r>
            <a:r>
              <a:rPr sz="2800" spc="-5" dirty="0">
                <a:latin typeface="Arial"/>
                <a:cs typeface="Arial"/>
              </a:rPr>
              <a:t>.</a:t>
            </a:r>
            <a:r>
              <a:rPr sz="2800" spc="-20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....</a:t>
            </a:r>
            <a:r>
              <a:rPr sz="2800" spc="-15" dirty="0">
                <a:latin typeface="Arial"/>
                <a:cs typeface="Arial"/>
              </a:rPr>
              <a:t> Eart</a:t>
            </a:r>
            <a:r>
              <a:rPr sz="2800" spc="-10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q</a:t>
            </a:r>
            <a:r>
              <a:rPr sz="2800" spc="-15" dirty="0">
                <a:latin typeface="Arial"/>
                <a:cs typeface="Arial"/>
              </a:rPr>
              <a:t>u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I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ta</a:t>
            </a:r>
            <a:r>
              <a:rPr sz="2800" spc="-10" dirty="0">
                <a:latin typeface="Arial"/>
                <a:cs typeface="Arial"/>
              </a:rPr>
              <a:t>bil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215" dirty="0">
                <a:latin typeface="Arial"/>
                <a:cs typeface="Arial"/>
              </a:rPr>
              <a:t>y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		</a:t>
            </a:r>
            <a:r>
              <a:rPr sz="2800" spc="-47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1....</a:t>
            </a:r>
            <a:r>
              <a:rPr sz="2800" spc="-20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..</a:t>
            </a:r>
            <a:r>
              <a:rPr sz="2800" spc="-15" dirty="0">
                <a:latin typeface="Arial"/>
                <a:cs typeface="Arial"/>
              </a:rPr>
              <a:t> Fau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ty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Co</a:t>
            </a:r>
            <a:r>
              <a:rPr sz="2800" spc="-15" dirty="0">
                <a:latin typeface="Arial"/>
                <a:cs typeface="Arial"/>
              </a:rPr>
              <a:t>ns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uc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on. </a:t>
            </a:r>
            <a:r>
              <a:rPr sz="2800" dirty="0">
                <a:latin typeface="Arial"/>
                <a:cs typeface="Arial"/>
              </a:rPr>
              <a:t>		</a:t>
            </a:r>
            <a:r>
              <a:rPr sz="2800" spc="-60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2.</a:t>
            </a:r>
            <a:r>
              <a:rPr sz="2800" spc="-5" dirty="0">
                <a:latin typeface="Arial"/>
                <a:cs typeface="Arial"/>
              </a:rPr>
              <a:t>.</a:t>
            </a:r>
            <a:r>
              <a:rPr sz="2800" spc="-20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....</a:t>
            </a:r>
            <a:r>
              <a:rPr sz="2800" spc="-15" dirty="0">
                <a:latin typeface="Arial"/>
                <a:cs typeface="Arial"/>
              </a:rPr>
              <a:t> Gate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Fai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e. </a:t>
            </a:r>
            <a:r>
              <a:rPr sz="2800" dirty="0">
                <a:latin typeface="Arial"/>
                <a:cs typeface="Arial"/>
              </a:rPr>
              <a:t>		</a:t>
            </a:r>
            <a:r>
              <a:rPr sz="2800" spc="-20" dirty="0">
                <a:latin typeface="Arial"/>
                <a:cs typeface="Arial"/>
              </a:rPr>
              <a:t>2</a:t>
            </a:r>
            <a:r>
              <a:rPr sz="2800" spc="-5" dirty="0">
                <a:latin typeface="Arial"/>
                <a:cs typeface="Arial"/>
              </a:rPr>
              <a:t>.</a:t>
            </a:r>
            <a:r>
              <a:rPr sz="2800" spc="-20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...</a:t>
            </a:r>
            <a:r>
              <a:rPr sz="2800" spc="-25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335"/>
              </a:spcBef>
              <a:tabLst>
                <a:tab pos="6203315" algn="l"/>
              </a:tabLst>
            </a:pPr>
            <a:r>
              <a:rPr sz="2800" spc="-15" dirty="0">
                <a:latin typeface="Arial"/>
                <a:cs typeface="Arial"/>
              </a:rPr>
              <a:t>Sliding. 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20" dirty="0">
                <a:latin typeface="Arial"/>
                <a:cs typeface="Arial"/>
              </a:rPr>
              <a:t>10</a:t>
            </a:r>
            <a:r>
              <a:rPr sz="2800" spc="-5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....</a:t>
            </a:r>
            <a:r>
              <a:rPr sz="2800" spc="-25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335"/>
              </a:spcBef>
              <a:tabLst>
                <a:tab pos="6187440" algn="l"/>
              </a:tabLst>
            </a:pPr>
            <a:r>
              <a:rPr sz="2800" spc="-15" dirty="0">
                <a:latin typeface="Arial"/>
                <a:cs typeface="Arial"/>
              </a:rPr>
              <a:t>Defo</a:t>
            </a:r>
            <a:r>
              <a:rPr sz="2800" spc="-20" dirty="0">
                <a:latin typeface="Arial"/>
                <a:cs typeface="Arial"/>
              </a:rPr>
              <a:t>rm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ti</a:t>
            </a:r>
            <a:r>
              <a:rPr sz="2800" spc="-15" dirty="0">
                <a:latin typeface="Arial"/>
                <a:cs typeface="Arial"/>
              </a:rPr>
              <a:t>on. 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2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1.......</a:t>
            </a:r>
            <a:endParaRPr sz="28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335"/>
              </a:spcBef>
              <a:tabLst>
                <a:tab pos="6188710" algn="l"/>
              </a:tabLst>
            </a:pPr>
            <a:r>
              <a:rPr sz="2800" spc="-20" dirty="0">
                <a:latin typeface="Arial"/>
                <a:cs typeface="Arial"/>
              </a:rPr>
              <a:t>Ove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to</a:t>
            </a:r>
            <a:r>
              <a:rPr sz="2800" spc="-10" dirty="0">
                <a:latin typeface="Arial"/>
                <a:cs typeface="Arial"/>
              </a:rPr>
              <a:t>p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ng 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20" dirty="0">
                <a:latin typeface="Arial"/>
                <a:cs typeface="Arial"/>
              </a:rPr>
              <a:t>25</a:t>
            </a:r>
            <a:r>
              <a:rPr sz="2800" spc="-5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...</a:t>
            </a:r>
            <a:r>
              <a:rPr sz="2800" spc="-25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5404867"/>
            <a:ext cx="727265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173470" algn="l"/>
              </a:tabLst>
            </a:pPr>
            <a:r>
              <a:rPr sz="2800" spc="-20" dirty="0">
                <a:latin typeface="Arial"/>
                <a:cs typeface="Arial"/>
              </a:rPr>
              <a:t>Seep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ge</a:t>
            </a:r>
            <a:r>
              <a:rPr sz="2800" spc="-5" dirty="0">
                <a:latin typeface="Arial"/>
                <a:cs typeface="Arial"/>
              </a:rPr>
              <a:t>/</a:t>
            </a:r>
            <a:r>
              <a:rPr sz="2800" spc="-15" dirty="0">
                <a:latin typeface="Arial"/>
                <a:cs typeface="Arial"/>
              </a:rPr>
              <a:t>Piping 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20" dirty="0">
                <a:latin typeface="Arial"/>
                <a:cs typeface="Arial"/>
              </a:rPr>
              <a:t>3</a:t>
            </a:r>
            <a:r>
              <a:rPr sz="2800" spc="-15" dirty="0">
                <a:latin typeface="Arial"/>
                <a:cs typeface="Arial"/>
              </a:rPr>
              <a:t>5</a:t>
            </a:r>
            <a:r>
              <a:rPr sz="2800" spc="-10" dirty="0">
                <a:latin typeface="Arial"/>
                <a:cs typeface="Arial"/>
              </a:rPr>
              <a:t>...</a:t>
            </a:r>
            <a:r>
              <a:rPr sz="2800" spc="-30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...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087361" y="4877561"/>
            <a:ext cx="838200" cy="0"/>
          </a:xfrm>
          <a:custGeom>
            <a:avLst/>
            <a:gdLst/>
            <a:ahLst/>
            <a:cxnLst/>
            <a:rect l="l" t="t" r="r" b="b"/>
            <a:pathLst>
              <a:path w="838200">
                <a:moveTo>
                  <a:pt x="0" y="0"/>
                </a:moveTo>
                <a:lnTo>
                  <a:pt x="838200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25561" y="4877561"/>
            <a:ext cx="0" cy="990600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0"/>
                </a:moveTo>
                <a:lnTo>
                  <a:pt x="0" y="990384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87361" y="5868161"/>
            <a:ext cx="838200" cy="635"/>
          </a:xfrm>
          <a:custGeom>
            <a:avLst/>
            <a:gdLst/>
            <a:ahLst/>
            <a:cxnLst/>
            <a:rect l="l" t="t" r="r" b="b"/>
            <a:pathLst>
              <a:path w="838200" h="635">
                <a:moveTo>
                  <a:pt x="0" y="215"/>
                </a:moveTo>
                <a:lnTo>
                  <a:pt x="838200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044942" y="5303265"/>
            <a:ext cx="46799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latin typeface="Calibri"/>
                <a:cs typeface="Calibri"/>
              </a:rPr>
              <a:t>75%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497061" y="6597144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67716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Distressed</a:t>
            </a:r>
            <a:r>
              <a:rPr sz="4000" spc="25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I</a:t>
            </a:r>
            <a:r>
              <a:rPr sz="4000" spc="-20" dirty="0">
                <a:latin typeface="Arial"/>
                <a:cs typeface="Arial"/>
              </a:rPr>
              <a:t>-wall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219069"/>
            <a:ext cx="8194080" cy="5273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70</a:t>
            </a:fld>
            <a:endParaRPr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60667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Overturned</a:t>
            </a:r>
            <a:r>
              <a:rPr sz="4000" spc="25" dirty="0">
                <a:latin typeface="Arial"/>
                <a:cs typeface="Arial"/>
              </a:rPr>
              <a:t> </a:t>
            </a:r>
            <a:r>
              <a:rPr sz="4000" spc="-10" dirty="0">
                <a:latin typeface="Arial"/>
                <a:cs typeface="Arial"/>
              </a:rPr>
              <a:t>I</a:t>
            </a:r>
            <a:r>
              <a:rPr sz="4000" spc="-20" dirty="0">
                <a:latin typeface="Arial"/>
                <a:cs typeface="Arial"/>
              </a:rPr>
              <a:t>-wall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400" y="1295400"/>
            <a:ext cx="8229600" cy="5196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71</a:t>
            </a:fld>
            <a:endParaRPr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0164" y="84445"/>
            <a:ext cx="6885305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Overto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ped Earth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Embankme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1599565" algn="l"/>
                <a:tab pos="3048635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During	</a:t>
            </a:r>
            <a:r>
              <a:rPr sz="3600" b="1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torm	Surge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7072" y="1600145"/>
            <a:ext cx="7216712" cy="45262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72</a:t>
            </a:fld>
            <a:endParaRPr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324421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Earth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Levee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1143000"/>
            <a:ext cx="8686800" cy="5257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73</a:t>
            </a:fld>
            <a:endParaRPr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2957" y="84445"/>
            <a:ext cx="4878705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f Poi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te a la Hache</a:t>
            </a:r>
            <a:endParaRPr sz="36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Levee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Br</a:t>
            </a:r>
            <a:r>
              <a:rPr sz="36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ach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00" y="1143000"/>
            <a:ext cx="9067799" cy="5349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74</a:t>
            </a:fld>
            <a:endParaRPr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3085" y="320976"/>
            <a:ext cx="5878195" cy="549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38225" algn="l"/>
              </a:tabLst>
            </a:pPr>
            <a:r>
              <a:rPr sz="4000" b="1" spc="-30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r>
              <a:rPr sz="3975" b="1" baseline="25157" dirty="0">
                <a:solidFill>
                  <a:srgbClr val="FFFFFF"/>
                </a:solidFill>
                <a:latin typeface="Arial"/>
                <a:cs typeface="Arial"/>
              </a:rPr>
              <a:t>th	</a:t>
            </a: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Street</a:t>
            </a:r>
            <a:r>
              <a:rPr sz="4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Levee</a:t>
            </a:r>
            <a:r>
              <a:rPr sz="4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Failure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142898"/>
            <a:ext cx="8269921" cy="53494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75</a:t>
            </a:fld>
            <a:endParaRPr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95453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Levee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Failure</a:t>
            </a:r>
            <a:r>
              <a:rPr sz="4000" spc="-140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An</a:t>
            </a:r>
            <a:r>
              <a:rPr sz="4000" spc="-40" dirty="0">
                <a:latin typeface="Arial"/>
                <a:cs typeface="Arial"/>
              </a:rPr>
              <a:t>a</a:t>
            </a:r>
            <a:r>
              <a:rPr sz="4000" spc="-20" dirty="0">
                <a:latin typeface="Arial"/>
                <a:cs typeface="Arial"/>
              </a:rPr>
              <a:t>lysis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40308" y="1600252"/>
            <a:ext cx="7253701" cy="45261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76</a:t>
            </a:fld>
            <a:endParaRPr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5049" y="359266"/>
            <a:ext cx="6454140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73935" algn="l"/>
                <a:tab pos="3975735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Hurricane	Katrina	References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77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6100" marR="5080" indent="-533400">
              <a:lnSpc>
                <a:spcPct val="100000"/>
              </a:lnSpc>
              <a:buFont typeface="Arial"/>
              <a:buChar char="•"/>
              <a:tabLst>
                <a:tab pos="546735" algn="l"/>
              </a:tabLst>
            </a:pPr>
            <a:r>
              <a:rPr spc="-15" dirty="0"/>
              <a:t>Pre</a:t>
            </a:r>
            <a:r>
              <a:rPr spc="-5" dirty="0"/>
              <a:t>l</a:t>
            </a:r>
            <a:r>
              <a:rPr spc="-15" dirty="0"/>
              <a:t>imin</a:t>
            </a:r>
            <a:r>
              <a:rPr spc="-20" dirty="0"/>
              <a:t>a</a:t>
            </a:r>
            <a:r>
              <a:rPr spc="-5" dirty="0"/>
              <a:t>r</a:t>
            </a:r>
            <a:r>
              <a:rPr spc="-15" dirty="0"/>
              <a:t>y</a:t>
            </a:r>
            <a:r>
              <a:rPr spc="15" dirty="0"/>
              <a:t> </a:t>
            </a:r>
            <a:r>
              <a:rPr spc="-20" dirty="0"/>
              <a:t>Rep</a:t>
            </a:r>
            <a:r>
              <a:rPr spc="-10" dirty="0"/>
              <a:t>ort</a:t>
            </a:r>
            <a:r>
              <a:rPr spc="15" dirty="0"/>
              <a:t> </a:t>
            </a:r>
            <a:r>
              <a:rPr spc="-20" dirty="0"/>
              <a:t>on</a:t>
            </a:r>
            <a:r>
              <a:rPr spc="5" dirty="0"/>
              <a:t> </a:t>
            </a:r>
            <a:r>
              <a:rPr spc="-15" dirty="0"/>
              <a:t>Per</a:t>
            </a:r>
            <a:r>
              <a:rPr spc="-5" dirty="0"/>
              <a:t>f</a:t>
            </a:r>
            <a:r>
              <a:rPr spc="-20" dirty="0"/>
              <a:t>o</a:t>
            </a:r>
            <a:r>
              <a:rPr spc="-5" dirty="0"/>
              <a:t>r</a:t>
            </a:r>
            <a:r>
              <a:rPr spc="-20" dirty="0"/>
              <a:t>ma</a:t>
            </a:r>
            <a:r>
              <a:rPr spc="-15" dirty="0"/>
              <a:t>nce</a:t>
            </a:r>
            <a:r>
              <a:rPr spc="15" dirty="0"/>
              <a:t> </a:t>
            </a:r>
            <a:r>
              <a:rPr spc="-15" dirty="0"/>
              <a:t>of</a:t>
            </a:r>
            <a:r>
              <a:rPr spc="5" dirty="0"/>
              <a:t> </a:t>
            </a:r>
            <a:r>
              <a:rPr spc="-15" dirty="0"/>
              <a:t>the</a:t>
            </a:r>
            <a:r>
              <a:rPr dirty="0"/>
              <a:t> </a:t>
            </a:r>
            <a:r>
              <a:rPr spc="-20" dirty="0"/>
              <a:t>New</a:t>
            </a:r>
            <a:r>
              <a:rPr spc="-15" dirty="0"/>
              <a:t> Orle</a:t>
            </a:r>
            <a:r>
              <a:rPr spc="-20" dirty="0"/>
              <a:t>a</a:t>
            </a:r>
            <a:r>
              <a:rPr spc="-15" dirty="0"/>
              <a:t>ns</a:t>
            </a:r>
            <a:r>
              <a:rPr dirty="0"/>
              <a:t> </a:t>
            </a:r>
            <a:r>
              <a:rPr spc="-20" dirty="0"/>
              <a:t>L</a:t>
            </a:r>
            <a:r>
              <a:rPr spc="-15" dirty="0"/>
              <a:t>eve</a:t>
            </a:r>
            <a:r>
              <a:rPr spc="-20" dirty="0"/>
              <a:t>e</a:t>
            </a:r>
            <a:r>
              <a:rPr spc="-5" dirty="0"/>
              <a:t> </a:t>
            </a:r>
            <a:r>
              <a:rPr spc="-20" dirty="0"/>
              <a:t>S</a:t>
            </a:r>
            <a:r>
              <a:rPr spc="-10" dirty="0"/>
              <a:t>y</a:t>
            </a:r>
            <a:r>
              <a:rPr spc="-15" dirty="0"/>
              <a:t>s</a:t>
            </a:r>
            <a:r>
              <a:rPr spc="-5" dirty="0"/>
              <a:t>t</a:t>
            </a:r>
            <a:r>
              <a:rPr spc="-20" dirty="0"/>
              <a:t>em</a:t>
            </a:r>
            <a:r>
              <a:rPr spc="-10" dirty="0"/>
              <a:t>s,</a:t>
            </a:r>
            <a:r>
              <a:rPr spc="-5" dirty="0"/>
              <a:t> </a:t>
            </a:r>
            <a:r>
              <a:rPr spc="-35" dirty="0"/>
              <a:t>N</a:t>
            </a:r>
            <a:r>
              <a:rPr spc="-20" dirty="0"/>
              <a:t>S</a:t>
            </a:r>
            <a:r>
              <a:rPr spc="-345" dirty="0"/>
              <a:t>F</a:t>
            </a:r>
            <a:r>
              <a:rPr spc="-10" dirty="0"/>
              <a:t>,</a:t>
            </a:r>
            <a:r>
              <a:rPr spc="10" dirty="0"/>
              <a:t> </a:t>
            </a:r>
            <a:r>
              <a:rPr spc="-20" dirty="0"/>
              <a:t>No</a:t>
            </a:r>
            <a:r>
              <a:rPr spc="-10" dirty="0"/>
              <a:t>v</a:t>
            </a:r>
            <a:r>
              <a:rPr spc="-20" dirty="0"/>
              <a:t>em</a:t>
            </a:r>
            <a:r>
              <a:rPr spc="-15" dirty="0"/>
              <a:t>ber</a:t>
            </a:r>
            <a:r>
              <a:rPr spc="30" dirty="0"/>
              <a:t> </a:t>
            </a:r>
            <a:r>
              <a:rPr spc="-20" dirty="0"/>
              <a:t>1</a:t>
            </a:r>
            <a:r>
              <a:rPr spc="-15" dirty="0"/>
              <a:t>7</a:t>
            </a:r>
            <a:r>
              <a:rPr spc="-10" dirty="0"/>
              <a:t>, </a:t>
            </a:r>
            <a:r>
              <a:rPr spc="-15" dirty="0"/>
              <a:t>2005</a:t>
            </a:r>
          </a:p>
          <a:p>
            <a:pPr marL="546100">
              <a:lnSpc>
                <a:spcPct val="100000"/>
              </a:lnSpc>
              <a:spcBef>
                <a:spcPts val="459"/>
              </a:spcBef>
            </a:pPr>
            <a:r>
              <a:rPr sz="1800" spc="-5" dirty="0"/>
              <a:t>(</a:t>
            </a:r>
            <a:r>
              <a:rPr sz="1800" u="heavy" spc="-30" dirty="0">
                <a:solidFill>
                  <a:srgbClr val="0000FF"/>
                </a:solidFill>
                <a:hlinkClick r:id="rId3"/>
              </a:rPr>
              <a:t>w</a:t>
            </a:r>
            <a:r>
              <a:rPr sz="1800" u="heavy" spc="-20" dirty="0">
                <a:solidFill>
                  <a:srgbClr val="0000FF"/>
                </a:solidFill>
                <a:hlinkClick r:id="rId3"/>
              </a:rPr>
              <a:t>w</a:t>
            </a:r>
            <a:r>
              <a:rPr sz="1800" u="heavy" spc="-114" dirty="0">
                <a:solidFill>
                  <a:srgbClr val="0000FF"/>
                </a:solidFill>
                <a:hlinkClick r:id="rId3"/>
              </a:rPr>
              <a:t>w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.as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ce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.or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g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/files/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pd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f/k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a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tri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na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/t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ea</a:t>
            </a:r>
            <a:r>
              <a:rPr sz="1800" u="heavy" spc="5" dirty="0">
                <a:solidFill>
                  <a:srgbClr val="0000FF"/>
                </a:solidFill>
                <a:hlinkClick r:id="rId3"/>
              </a:rPr>
              <a:t>m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da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tarep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o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rt</a:t>
            </a:r>
            <a:r>
              <a:rPr sz="1800" u="heavy" spc="-140" dirty="0">
                <a:solidFill>
                  <a:srgbClr val="0000FF"/>
                </a:solidFill>
                <a:hlinkClick r:id="rId3"/>
              </a:rPr>
              <a:t>1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1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21</a:t>
            </a:r>
            <a:r>
              <a:rPr sz="1800" u="heavy" dirty="0">
                <a:solidFill>
                  <a:srgbClr val="0000FF"/>
                </a:solidFill>
                <a:hlinkClick r:id="rId3"/>
              </a:rPr>
              <a:t>.p</a:t>
            </a:r>
            <a:r>
              <a:rPr sz="1800" u="heavy" spc="-10" dirty="0">
                <a:solidFill>
                  <a:srgbClr val="0000FF"/>
                </a:solidFill>
                <a:hlinkClick r:id="rId3"/>
              </a:rPr>
              <a:t>d</a:t>
            </a:r>
            <a:r>
              <a:rPr sz="1800" u="heavy" spc="10" dirty="0">
                <a:solidFill>
                  <a:srgbClr val="0000FF"/>
                </a:solidFill>
                <a:hlinkClick r:id="rId3"/>
              </a:rPr>
              <a:t>f</a:t>
            </a:r>
            <a:r>
              <a:rPr sz="1800" dirty="0"/>
              <a:t>)</a:t>
            </a:r>
            <a:endParaRPr sz="1800"/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546100">
              <a:lnSpc>
                <a:spcPct val="100000"/>
              </a:lnSpc>
              <a:spcBef>
                <a:spcPts val="1165"/>
              </a:spcBef>
            </a:pPr>
            <a:r>
              <a:rPr spc="-20" dirty="0"/>
              <a:t>New</a:t>
            </a:r>
            <a:r>
              <a:rPr spc="10" dirty="0"/>
              <a:t> </a:t>
            </a:r>
            <a:r>
              <a:rPr spc="-15" dirty="0"/>
              <a:t>Orle</a:t>
            </a:r>
            <a:r>
              <a:rPr spc="-20" dirty="0"/>
              <a:t>a</a:t>
            </a:r>
            <a:r>
              <a:rPr spc="-15" dirty="0"/>
              <a:t>ns</a:t>
            </a:r>
            <a:r>
              <a:rPr spc="15" dirty="0"/>
              <a:t> </a:t>
            </a:r>
            <a:r>
              <a:rPr spc="-15" dirty="0"/>
              <a:t>Hur</a:t>
            </a:r>
            <a:r>
              <a:rPr spc="-5" dirty="0"/>
              <a:t>r</a:t>
            </a:r>
            <a:r>
              <a:rPr spc="-10" dirty="0"/>
              <a:t>ic</a:t>
            </a:r>
            <a:r>
              <a:rPr spc="-20" dirty="0"/>
              <a:t>a</a:t>
            </a:r>
            <a:r>
              <a:rPr spc="-15" dirty="0"/>
              <a:t>n</a:t>
            </a:r>
            <a:r>
              <a:rPr spc="-20" dirty="0"/>
              <a:t>e</a:t>
            </a:r>
            <a:r>
              <a:rPr spc="15" dirty="0"/>
              <a:t> </a:t>
            </a:r>
            <a:r>
              <a:rPr spc="-15" dirty="0"/>
              <a:t>Prot</a:t>
            </a:r>
            <a:r>
              <a:rPr spc="-10" dirty="0"/>
              <a:t>e</a:t>
            </a:r>
            <a:r>
              <a:rPr spc="-15" dirty="0"/>
              <a:t>c</a:t>
            </a:r>
            <a:r>
              <a:rPr spc="-5" dirty="0"/>
              <a:t>t</a:t>
            </a:r>
            <a:r>
              <a:rPr spc="-10" dirty="0"/>
              <a:t>i</a:t>
            </a:r>
            <a:r>
              <a:rPr spc="-15" dirty="0"/>
              <a:t>o</a:t>
            </a:r>
            <a:r>
              <a:rPr spc="-20" dirty="0"/>
              <a:t>n</a:t>
            </a:r>
            <a:r>
              <a:rPr spc="-5" dirty="0"/>
              <a:t> </a:t>
            </a:r>
            <a:r>
              <a:rPr spc="-30" dirty="0"/>
              <a:t>P</a:t>
            </a:r>
            <a:r>
              <a:rPr spc="-10" dirty="0"/>
              <a:t>r</a:t>
            </a:r>
            <a:r>
              <a:rPr spc="-15" dirty="0"/>
              <a:t>o</a:t>
            </a:r>
            <a:r>
              <a:rPr spc="-10" dirty="0"/>
              <a:t>j</a:t>
            </a:r>
            <a:r>
              <a:rPr spc="-15" dirty="0"/>
              <a:t>ect</a:t>
            </a:r>
          </a:p>
          <a:p>
            <a:pPr marL="546100">
              <a:lnSpc>
                <a:spcPct val="100000"/>
              </a:lnSpc>
            </a:pPr>
            <a:r>
              <a:rPr spc="-15" dirty="0"/>
              <a:t>Data,</a:t>
            </a:r>
            <a:r>
              <a:rPr spc="5" dirty="0"/>
              <a:t> </a:t>
            </a:r>
            <a:r>
              <a:rPr spc="-15" dirty="0"/>
              <a:t>IP</a:t>
            </a:r>
            <a:r>
              <a:rPr spc="-35" dirty="0"/>
              <a:t>E</a:t>
            </a:r>
            <a:r>
              <a:rPr spc="-340" dirty="0"/>
              <a:t>T</a:t>
            </a:r>
            <a:r>
              <a:rPr spc="-10" dirty="0"/>
              <a:t>,</a:t>
            </a:r>
            <a:r>
              <a:rPr spc="-5" dirty="0"/>
              <a:t> </a:t>
            </a:r>
            <a:r>
              <a:rPr spc="-10" dirty="0"/>
              <a:t>J</a:t>
            </a:r>
            <a:r>
              <a:rPr spc="-20" dirty="0"/>
              <a:t>an</a:t>
            </a:r>
            <a:r>
              <a:rPr spc="-15" dirty="0"/>
              <a:t>uary</a:t>
            </a:r>
            <a:r>
              <a:rPr spc="10" dirty="0"/>
              <a:t> </a:t>
            </a:r>
            <a:r>
              <a:rPr spc="-20" dirty="0"/>
              <a:t>1</a:t>
            </a:r>
            <a:r>
              <a:rPr spc="-15" dirty="0"/>
              <a:t>0</a:t>
            </a:r>
            <a:r>
              <a:rPr spc="-10" dirty="0"/>
              <a:t>,</a:t>
            </a:r>
            <a:r>
              <a:rPr spc="-5" dirty="0"/>
              <a:t> </a:t>
            </a:r>
            <a:r>
              <a:rPr spc="-20" dirty="0"/>
              <a:t>2006</a:t>
            </a:r>
          </a:p>
          <a:p>
            <a:pPr marL="546100">
              <a:lnSpc>
                <a:spcPct val="100000"/>
              </a:lnSpc>
              <a:spcBef>
                <a:spcPts val="459"/>
              </a:spcBef>
            </a:pPr>
            <a:r>
              <a:rPr sz="1800" dirty="0"/>
              <a:t>(</a:t>
            </a:r>
            <a:r>
              <a:rPr sz="1800" u="heavy" dirty="0">
                <a:solidFill>
                  <a:srgbClr val="0000FF"/>
                </a:solidFill>
                <a:hlinkClick r:id="rId4"/>
              </a:rPr>
              <a:t>https:/</a:t>
            </a:r>
            <a:r>
              <a:rPr sz="1800" u="heavy" spc="5" dirty="0">
                <a:solidFill>
                  <a:srgbClr val="0000FF"/>
                </a:solidFill>
                <a:hlinkClick r:id="rId4"/>
              </a:rPr>
              <a:t>/</a:t>
            </a:r>
            <a:r>
              <a:rPr sz="1800" u="heavy" dirty="0">
                <a:solidFill>
                  <a:srgbClr val="0000FF"/>
                </a:solidFill>
                <a:hlinkClick r:id="rId4"/>
              </a:rPr>
              <a:t>i</a:t>
            </a:r>
            <a:r>
              <a:rPr sz="1800" u="heavy" spc="-10" dirty="0">
                <a:solidFill>
                  <a:srgbClr val="0000FF"/>
                </a:solidFill>
                <a:hlinkClick r:id="rId4"/>
              </a:rPr>
              <a:t>p</a:t>
            </a:r>
            <a:r>
              <a:rPr sz="1800" u="heavy" dirty="0">
                <a:solidFill>
                  <a:srgbClr val="0000FF"/>
                </a:solidFill>
                <a:hlinkClick r:id="rId4"/>
              </a:rPr>
              <a:t>et.</a:t>
            </a:r>
            <a:r>
              <a:rPr sz="1800" u="heavy" spc="-40" dirty="0">
                <a:solidFill>
                  <a:srgbClr val="0000FF"/>
                </a:solidFill>
                <a:hlinkClick r:id="rId4"/>
              </a:rPr>
              <a:t>w</a:t>
            </a:r>
            <a:r>
              <a:rPr sz="1800" u="heavy" dirty="0">
                <a:solidFill>
                  <a:srgbClr val="0000FF"/>
                </a:solidFill>
                <a:hlinkClick r:id="rId4"/>
              </a:rPr>
              <a:t>es.</a:t>
            </a:r>
            <a:r>
              <a:rPr sz="1800" u="heavy" spc="-10" dirty="0">
                <a:solidFill>
                  <a:srgbClr val="0000FF"/>
                </a:solidFill>
                <a:hlinkClick r:id="rId4"/>
              </a:rPr>
              <a:t>a</a:t>
            </a:r>
            <a:r>
              <a:rPr sz="1800" u="heavy" dirty="0">
                <a:solidFill>
                  <a:srgbClr val="0000FF"/>
                </a:solidFill>
                <a:hlinkClick r:id="rId4"/>
              </a:rPr>
              <a:t>rm</a:t>
            </a:r>
            <a:r>
              <a:rPr sz="1800" u="heavy" spc="-155" dirty="0">
                <a:solidFill>
                  <a:srgbClr val="0000FF"/>
                </a:solidFill>
                <a:hlinkClick r:id="rId4"/>
              </a:rPr>
              <a:t>y</a:t>
            </a:r>
            <a:r>
              <a:rPr sz="1800" u="heavy" dirty="0">
                <a:solidFill>
                  <a:srgbClr val="0000FF"/>
                </a:solidFill>
                <a:hlinkClick r:id="rId4"/>
              </a:rPr>
              <a:t>.mil</a:t>
            </a:r>
            <a:r>
              <a:rPr sz="1800" u="heavy" spc="5" dirty="0">
                <a:solidFill>
                  <a:srgbClr val="0000FF"/>
                </a:solidFill>
                <a:hlinkClick r:id="rId4"/>
              </a:rPr>
              <a:t>/</a:t>
            </a:r>
            <a:r>
              <a:rPr sz="1800" dirty="0"/>
              <a:t>)</a:t>
            </a:r>
            <a:endParaRPr sz="180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48018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Inde</a:t>
            </a:r>
            <a:r>
              <a:rPr sz="4000" spc="-40" dirty="0">
                <a:latin typeface="Arial"/>
                <a:cs typeface="Arial"/>
              </a:rPr>
              <a:t>p</a:t>
            </a:r>
            <a:r>
              <a:rPr sz="4000" spc="-25" dirty="0">
                <a:latin typeface="Arial"/>
                <a:cs typeface="Arial"/>
              </a:rPr>
              <a:t>en</a:t>
            </a:r>
            <a:r>
              <a:rPr sz="4000" spc="-40" dirty="0">
                <a:latin typeface="Arial"/>
                <a:cs typeface="Arial"/>
              </a:rPr>
              <a:t>d</a:t>
            </a:r>
            <a:r>
              <a:rPr sz="4000" spc="-20" dirty="0">
                <a:latin typeface="Arial"/>
                <a:cs typeface="Arial"/>
              </a:rPr>
              <a:t>ent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Review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Panel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92066"/>
            <a:ext cx="6355080" cy="3676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L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Br</a:t>
            </a:r>
            <a:r>
              <a:rPr sz="2800" spc="-10" dirty="0">
                <a:latin typeface="Arial"/>
                <a:cs typeface="Arial"/>
              </a:rPr>
              <a:t>o</a:t>
            </a:r>
            <a:r>
              <a:rPr sz="2800" spc="-25" dirty="0">
                <a:latin typeface="Arial"/>
                <a:cs typeface="Arial"/>
              </a:rPr>
              <a:t>mw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ll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Geotechn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cal,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nel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r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Ro</a:t>
            </a:r>
            <a:r>
              <a:rPr sz="2800" spc="-15" dirty="0">
                <a:latin typeface="Arial"/>
                <a:cs typeface="Arial"/>
              </a:rPr>
              <a:t>b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De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n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9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Hydro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og</a:t>
            </a:r>
            <a:r>
              <a:rPr sz="2400" spc="-185" dirty="0">
                <a:latin typeface="Arial"/>
                <a:cs typeface="Arial"/>
              </a:rPr>
              <a:t>y</a:t>
            </a:r>
            <a:r>
              <a:rPr sz="2400" dirty="0">
                <a:latin typeface="Arial"/>
                <a:cs typeface="Arial"/>
              </a:rPr>
              <a:t>,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Hydrody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amics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Ste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75" dirty="0">
                <a:latin typeface="Arial"/>
                <a:cs typeface="Arial"/>
              </a:rPr>
              <a:t>V</a:t>
            </a:r>
            <a:r>
              <a:rPr sz="2800" spc="-10" dirty="0">
                <a:latin typeface="Arial"/>
                <a:cs typeface="Arial"/>
              </a:rPr>
              <a:t>ic</a:t>
            </a:r>
            <a:r>
              <a:rPr sz="2800" spc="-15" dirty="0">
                <a:latin typeface="Arial"/>
                <a:cs typeface="Arial"/>
              </a:rPr>
              <a:t>k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R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sk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ys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s,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ity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Art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Se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-10" dirty="0">
                <a:latin typeface="Arial"/>
                <a:cs typeface="Arial"/>
              </a:rPr>
              <a:t>u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20" dirty="0">
                <a:latin typeface="Arial"/>
                <a:cs typeface="Arial"/>
              </a:rPr>
              <a:t>a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90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SFWMD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27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echn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cal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Investigation Manager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21666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Review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Panel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Sco</a:t>
            </a:r>
            <a:r>
              <a:rPr sz="4000" spc="-45" dirty="0">
                <a:latin typeface="Arial"/>
                <a:cs typeface="Arial"/>
              </a:rPr>
              <a:t>p</a:t>
            </a:r>
            <a:r>
              <a:rPr sz="4000" spc="-25" dirty="0">
                <a:latin typeface="Arial"/>
                <a:cs typeface="Arial"/>
              </a:rPr>
              <a:t>e</a:t>
            </a:r>
            <a:r>
              <a:rPr sz="4000" spc="10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of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120" dirty="0">
                <a:latin typeface="Arial"/>
                <a:cs typeface="Arial"/>
              </a:rPr>
              <a:t>W</a:t>
            </a:r>
            <a:r>
              <a:rPr sz="4000" spc="-25" dirty="0">
                <a:latin typeface="Arial"/>
                <a:cs typeface="Arial"/>
              </a:rPr>
              <a:t>ork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92066"/>
            <a:ext cx="7399020" cy="2343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Re</a:t>
            </a:r>
            <a:r>
              <a:rPr sz="2800" spc="-5" dirty="0">
                <a:latin typeface="Arial"/>
                <a:cs typeface="Arial"/>
              </a:rPr>
              <a:t>v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5" dirty="0">
                <a:latin typeface="Arial"/>
                <a:cs typeface="Arial"/>
              </a:rPr>
              <a:t>w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&amp;</a:t>
            </a:r>
            <a:r>
              <a:rPr sz="2800" spc="-16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An</a:t>
            </a:r>
            <a:r>
              <a:rPr sz="2800" spc="-10" dirty="0">
                <a:latin typeface="Arial"/>
                <a:cs typeface="Arial"/>
              </a:rPr>
              <a:t>alys</a:t>
            </a:r>
            <a:r>
              <a:rPr sz="2800" spc="-15" dirty="0">
                <a:latin typeface="Arial"/>
                <a:cs typeface="Arial"/>
              </a:rPr>
              <a:t>is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Do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ume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15" dirty="0">
                <a:latin typeface="Arial"/>
                <a:cs typeface="Arial"/>
              </a:rPr>
              <a:t>ts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Da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20" dirty="0">
                <a:latin typeface="Arial"/>
                <a:cs typeface="Arial"/>
              </a:rPr>
              <a:t>a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Di</a:t>
            </a:r>
            <a:r>
              <a:rPr sz="2800" spc="-10" dirty="0">
                <a:latin typeface="Arial"/>
                <a:cs typeface="Arial"/>
              </a:rPr>
              <a:t>k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Sta</a:t>
            </a:r>
            <a:r>
              <a:rPr sz="2800" spc="-10" dirty="0">
                <a:latin typeface="Arial"/>
                <a:cs typeface="Arial"/>
              </a:rPr>
              <a:t>bil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ty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20" dirty="0">
                <a:latin typeface="Arial"/>
                <a:cs typeface="Arial"/>
              </a:rPr>
              <a:t>u</a:t>
            </a:r>
            <a:r>
              <a:rPr sz="2800" spc="-10" dirty="0">
                <a:latin typeface="Arial"/>
                <a:cs typeface="Arial"/>
              </a:rPr>
              <a:t>atio</a:t>
            </a:r>
            <a:r>
              <a:rPr sz="2800" spc="-20" dirty="0">
                <a:latin typeface="Arial"/>
                <a:cs typeface="Arial"/>
              </a:rPr>
              <a:t>n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Wi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Pre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it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ti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An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ly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15" dirty="0">
                <a:latin typeface="Arial"/>
                <a:cs typeface="Arial"/>
              </a:rPr>
              <a:t>s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Pre</a:t>
            </a:r>
            <a:r>
              <a:rPr sz="2800" spc="-20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aratio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Ev</a:t>
            </a:r>
            <a:r>
              <a:rPr sz="2800" spc="-10" dirty="0">
                <a:latin typeface="Arial"/>
                <a:cs typeface="Arial"/>
              </a:rPr>
              <a:t>al</a:t>
            </a:r>
            <a:r>
              <a:rPr sz="2800" spc="-15" dirty="0">
                <a:latin typeface="Arial"/>
                <a:cs typeface="Arial"/>
              </a:rPr>
              <a:t>u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Re</a:t>
            </a:r>
            <a:r>
              <a:rPr sz="2800" spc="-10" dirty="0">
                <a:latin typeface="Arial"/>
                <a:cs typeface="Arial"/>
              </a:rPr>
              <a:t>p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b</a:t>
            </a:r>
            <a:r>
              <a:rPr sz="2800" spc="-15" dirty="0">
                <a:latin typeface="Arial"/>
                <a:cs typeface="Arial"/>
              </a:rPr>
              <a:t>y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Ap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il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3</a:t>
            </a:r>
            <a:r>
              <a:rPr sz="2800" spc="-10" dirty="0">
                <a:latin typeface="Arial"/>
                <a:cs typeface="Arial"/>
              </a:rPr>
              <a:t>0, </a:t>
            </a:r>
            <a:r>
              <a:rPr sz="2800" spc="-15" dirty="0">
                <a:latin typeface="Arial"/>
                <a:cs typeface="Arial"/>
              </a:rPr>
              <a:t>2006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96567" y="0"/>
            <a:ext cx="3214116" cy="672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4375" y="358140"/>
            <a:ext cx="2289048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68040" y="358140"/>
            <a:ext cx="507491" cy="679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53967" y="358140"/>
            <a:ext cx="1082039" cy="679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00600" y="86868"/>
            <a:ext cx="4277867" cy="65425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540763"/>
            <a:ext cx="4849368" cy="6797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906523"/>
            <a:ext cx="3415284" cy="6797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8739" y="128301"/>
            <a:ext cx="4488815" cy="2251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5120" marR="138430" indent="12065">
              <a:lnSpc>
                <a:spcPct val="100000"/>
              </a:lnSpc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ld</a:t>
            </a:r>
            <a:r>
              <a:rPr sz="2400" b="1" spc="25" dirty="0">
                <a:solidFill>
                  <a:srgbClr val="FFFF00"/>
                </a:solidFill>
                <a:latin typeface="Arial"/>
                <a:cs typeface="Arial"/>
              </a:rPr>
              <a:t>w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in</a:t>
            </a:r>
            <a:r>
              <a:rPr sz="2400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Hil</a:t>
            </a:r>
            <a:r>
              <a:rPr sz="2400" b="1" spc="5" dirty="0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sz="2400" b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D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m, Los</a:t>
            </a:r>
            <a:r>
              <a:rPr sz="2400" b="1" spc="-10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geles -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 1963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C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tastrophic Failure </a:t>
            </a:r>
            <a:r>
              <a:rPr sz="2400" b="1" spc="-30" dirty="0">
                <a:latin typeface="Arial"/>
                <a:cs typeface="Arial"/>
              </a:rPr>
              <a:t>W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5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hin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4.5 H</a:t>
            </a:r>
            <a:r>
              <a:rPr sz="2400" b="1" spc="-10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urs of Observation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2781084"/>
            <a:ext cx="4704080" cy="3623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8290" indent="-275590">
              <a:lnSpc>
                <a:spcPct val="100000"/>
              </a:lnSpc>
              <a:buFont typeface="Arial"/>
              <a:buChar char="•"/>
              <a:tabLst>
                <a:tab pos="288925" algn="l"/>
              </a:tabLst>
            </a:pPr>
            <a:r>
              <a:rPr sz="2400" b="1" dirty="0">
                <a:latin typeface="Arial"/>
                <a:cs typeface="Arial"/>
              </a:rPr>
              <a:t>Pr</a:t>
            </a:r>
            <a:r>
              <a:rPr sz="2400" b="1" spc="-10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blems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10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ted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at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1</a:t>
            </a:r>
            <a:r>
              <a:rPr sz="2400" b="1" spc="-10" dirty="0">
                <a:latin typeface="Arial"/>
                <a:cs typeface="Arial"/>
              </a:rPr>
              <a:t>2</a:t>
            </a:r>
            <a:r>
              <a:rPr sz="2400" b="1" dirty="0">
                <a:latin typeface="Arial"/>
                <a:cs typeface="Arial"/>
              </a:rPr>
              <a:t>:20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p.m.</a:t>
            </a:r>
            <a:endParaRPr sz="2400">
              <a:latin typeface="Arial"/>
              <a:cs typeface="Arial"/>
            </a:endParaRPr>
          </a:p>
          <a:p>
            <a:pPr marL="288290" indent="-275590">
              <a:lnSpc>
                <a:spcPct val="100000"/>
              </a:lnSpc>
              <a:buFont typeface="Arial"/>
              <a:buChar char="•"/>
              <a:tabLst>
                <a:tab pos="288925" algn="l"/>
              </a:tabLst>
            </a:pP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-10" dirty="0">
                <a:latin typeface="Arial"/>
                <a:cs typeface="Arial"/>
              </a:rPr>
              <a:t>v</a:t>
            </a:r>
            <a:r>
              <a:rPr sz="2400" b="1" dirty="0">
                <a:latin typeface="Arial"/>
                <a:cs typeface="Arial"/>
              </a:rPr>
              <a:t>ac</a:t>
            </a:r>
            <a:r>
              <a:rPr sz="2400" b="1" spc="-10" dirty="0">
                <a:latin typeface="Arial"/>
                <a:cs typeface="Arial"/>
              </a:rPr>
              <a:t>u</a:t>
            </a:r>
            <a:r>
              <a:rPr sz="2400" b="1" dirty="0">
                <a:latin typeface="Arial"/>
                <a:cs typeface="Arial"/>
              </a:rPr>
              <a:t>ation </a:t>
            </a:r>
            <a:r>
              <a:rPr sz="2400" b="1" spc="-10" dirty="0">
                <a:latin typeface="Arial"/>
                <a:cs typeface="Arial"/>
              </a:rPr>
              <a:t>B</a:t>
            </a:r>
            <a:r>
              <a:rPr sz="2400" b="1" dirty="0">
                <a:latin typeface="Arial"/>
                <a:cs typeface="Arial"/>
              </a:rPr>
              <a:t>eg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at </a:t>
            </a:r>
            <a:r>
              <a:rPr sz="2400" b="1" spc="-10" dirty="0">
                <a:latin typeface="Arial"/>
                <a:cs typeface="Arial"/>
              </a:rPr>
              <a:t>1</a:t>
            </a:r>
            <a:r>
              <a:rPr sz="2400" b="1" dirty="0">
                <a:latin typeface="Arial"/>
                <a:cs typeface="Arial"/>
              </a:rPr>
              <a:t>:00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p.m.</a:t>
            </a:r>
            <a:endParaRPr sz="2400">
              <a:latin typeface="Arial"/>
              <a:cs typeface="Arial"/>
            </a:endParaRPr>
          </a:p>
          <a:p>
            <a:pPr marL="288290" indent="-275590">
              <a:lnSpc>
                <a:spcPct val="100000"/>
              </a:lnSpc>
              <a:buFont typeface="Arial"/>
              <a:buChar char="•"/>
              <a:tabLst>
                <a:tab pos="288925" algn="l"/>
              </a:tabLst>
            </a:pPr>
            <a:r>
              <a:rPr sz="2400" b="1" dirty="0">
                <a:latin typeface="Arial"/>
                <a:cs typeface="Arial"/>
              </a:rPr>
              <a:t>H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l</a:t>
            </a:r>
            <a:r>
              <a:rPr sz="2400" b="1" spc="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co</a:t>
            </a:r>
            <a:r>
              <a:rPr sz="2400" b="1" spc="-10" dirty="0">
                <a:latin typeface="Arial"/>
                <a:cs typeface="Arial"/>
              </a:rPr>
              <a:t>p</a:t>
            </a:r>
            <a:r>
              <a:rPr sz="2400" b="1" dirty="0">
                <a:latin typeface="Arial"/>
                <a:cs typeface="Arial"/>
              </a:rPr>
              <a:t>ters </a:t>
            </a:r>
            <a:r>
              <a:rPr sz="2400" b="1" spc="-30" dirty="0">
                <a:latin typeface="Arial"/>
                <a:cs typeface="Arial"/>
              </a:rPr>
              <a:t>W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5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h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Sp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ak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rs</a:t>
            </a:r>
            <a:endParaRPr sz="2400">
              <a:latin typeface="Arial"/>
              <a:cs typeface="Arial"/>
            </a:endParaRPr>
          </a:p>
          <a:p>
            <a:pPr marL="288290" indent="-275590">
              <a:lnSpc>
                <a:spcPct val="100000"/>
              </a:lnSpc>
              <a:buFont typeface="Arial"/>
              <a:buChar char="•"/>
              <a:tabLst>
                <a:tab pos="288925" algn="l"/>
              </a:tabLst>
            </a:pPr>
            <a:r>
              <a:rPr sz="2400" b="1" dirty="0">
                <a:latin typeface="Arial"/>
                <a:cs typeface="Arial"/>
              </a:rPr>
              <a:t>1,600 Pe</a:t>
            </a:r>
            <a:r>
              <a:rPr sz="2400" b="1" spc="-10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ple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-10" dirty="0">
                <a:latin typeface="Arial"/>
                <a:cs typeface="Arial"/>
              </a:rPr>
              <a:t>v</a:t>
            </a:r>
            <a:r>
              <a:rPr sz="2400" b="1" dirty="0">
                <a:latin typeface="Arial"/>
                <a:cs typeface="Arial"/>
              </a:rPr>
              <a:t>ac</a:t>
            </a:r>
            <a:r>
              <a:rPr sz="2400" b="1" spc="-10" dirty="0">
                <a:latin typeface="Arial"/>
                <a:cs typeface="Arial"/>
              </a:rPr>
              <a:t>u</a:t>
            </a:r>
            <a:r>
              <a:rPr sz="2400" b="1" dirty="0">
                <a:latin typeface="Arial"/>
                <a:cs typeface="Arial"/>
              </a:rPr>
              <a:t>ated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by</a:t>
            </a:r>
            <a:endParaRPr sz="2400">
              <a:latin typeface="Arial"/>
              <a:cs typeface="Arial"/>
            </a:endParaRPr>
          </a:p>
          <a:p>
            <a:pPr marL="26543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3:20</a:t>
            </a:r>
            <a:endParaRPr sz="2400">
              <a:latin typeface="Arial"/>
              <a:cs typeface="Arial"/>
            </a:endParaRPr>
          </a:p>
          <a:p>
            <a:pPr marL="288290" indent="-275590">
              <a:lnSpc>
                <a:spcPct val="100000"/>
              </a:lnSpc>
              <a:buFont typeface="Arial"/>
              <a:buChar char="•"/>
              <a:tabLst>
                <a:tab pos="288925" algn="l"/>
              </a:tabLst>
            </a:pPr>
            <a:r>
              <a:rPr sz="2400" b="1" dirty="0">
                <a:latin typeface="Arial"/>
                <a:cs typeface="Arial"/>
              </a:rPr>
              <a:t>D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m Failed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at 3</a:t>
            </a:r>
            <a:r>
              <a:rPr sz="2400" b="1" spc="5" dirty="0">
                <a:latin typeface="Arial"/>
                <a:cs typeface="Arial"/>
              </a:rPr>
              <a:t>:</a:t>
            </a:r>
            <a:r>
              <a:rPr sz="2400" b="1" dirty="0">
                <a:latin typeface="Arial"/>
                <a:cs typeface="Arial"/>
              </a:rPr>
              <a:t>38 p.m.</a:t>
            </a:r>
            <a:endParaRPr sz="2400">
              <a:latin typeface="Arial"/>
              <a:cs typeface="Arial"/>
            </a:endParaRPr>
          </a:p>
          <a:p>
            <a:pPr marL="288290" indent="-275590">
              <a:lnSpc>
                <a:spcPct val="100000"/>
              </a:lnSpc>
              <a:buFont typeface="Arial"/>
              <a:buChar char="•"/>
              <a:tabLst>
                <a:tab pos="288925" algn="l"/>
              </a:tabLst>
            </a:pPr>
            <a:r>
              <a:rPr sz="2400" b="1" dirty="0">
                <a:latin typeface="Arial"/>
                <a:cs typeface="Arial"/>
              </a:rPr>
              <a:t>41 H</a:t>
            </a:r>
            <a:r>
              <a:rPr sz="2400" b="1" spc="-10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mes Destro</a:t>
            </a:r>
            <a:r>
              <a:rPr sz="2400" b="1" spc="-30" dirty="0">
                <a:latin typeface="Arial"/>
                <a:cs typeface="Arial"/>
              </a:rPr>
              <a:t>y</a:t>
            </a:r>
            <a:r>
              <a:rPr sz="2400" b="1" dirty="0">
                <a:latin typeface="Arial"/>
                <a:cs typeface="Arial"/>
              </a:rPr>
              <a:t>ed</a:t>
            </a:r>
            <a:endParaRPr sz="2400">
              <a:latin typeface="Arial"/>
              <a:cs typeface="Arial"/>
            </a:endParaRPr>
          </a:p>
          <a:p>
            <a:pPr marL="288290" indent="-275590">
              <a:lnSpc>
                <a:spcPct val="100000"/>
              </a:lnSpc>
              <a:buFont typeface="Arial"/>
              <a:buChar char="•"/>
              <a:tabLst>
                <a:tab pos="288925" algn="l"/>
              </a:tabLst>
            </a:pPr>
            <a:r>
              <a:rPr sz="2400" b="1" dirty="0">
                <a:latin typeface="Arial"/>
                <a:cs typeface="Arial"/>
              </a:rPr>
              <a:t>1,000 Homes D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maged</a:t>
            </a:r>
            <a:endParaRPr sz="2400">
              <a:latin typeface="Arial"/>
              <a:cs typeface="Arial"/>
            </a:endParaRPr>
          </a:p>
          <a:p>
            <a:pPr marL="288290" indent="-275590">
              <a:lnSpc>
                <a:spcPct val="100000"/>
              </a:lnSpc>
              <a:buFont typeface="Arial"/>
              <a:buChar char="•"/>
              <a:tabLst>
                <a:tab pos="288925" algn="l"/>
              </a:tabLst>
            </a:pPr>
            <a:r>
              <a:rPr sz="2400" b="1" dirty="0">
                <a:latin typeface="Arial"/>
                <a:cs typeface="Arial"/>
              </a:rPr>
              <a:t>5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ople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Dro</a:t>
            </a:r>
            <a:r>
              <a:rPr sz="2400" b="1" spc="20" dirty="0">
                <a:latin typeface="Arial"/>
                <a:cs typeface="Arial"/>
              </a:rPr>
              <a:t>w</a:t>
            </a:r>
            <a:r>
              <a:rPr sz="2400" b="1" dirty="0">
                <a:latin typeface="Arial"/>
                <a:cs typeface="Arial"/>
              </a:rPr>
              <a:t>ned</a:t>
            </a:r>
            <a:endParaRPr sz="2400">
              <a:latin typeface="Arial"/>
              <a:cs typeface="Arial"/>
            </a:endParaRPr>
          </a:p>
          <a:p>
            <a:pPr marL="288290" indent="-275590">
              <a:lnSpc>
                <a:spcPct val="100000"/>
              </a:lnSpc>
              <a:buFont typeface="Arial"/>
              <a:buChar char="•"/>
              <a:tabLst>
                <a:tab pos="288925" algn="l"/>
              </a:tabLst>
            </a:pPr>
            <a:r>
              <a:rPr sz="2400" b="1" dirty="0">
                <a:latin typeface="Arial"/>
                <a:cs typeface="Arial"/>
              </a:rPr>
              <a:t>R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serv</a:t>
            </a:r>
            <a:r>
              <a:rPr sz="2400" b="1" spc="-10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ir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Empty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by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4:55 p.</a:t>
            </a:r>
            <a:r>
              <a:rPr sz="2400" b="1" spc="1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908547" y="2607564"/>
            <a:ext cx="324612" cy="26106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61709" y="2743961"/>
            <a:ext cx="70485" cy="2286000"/>
          </a:xfrm>
          <a:custGeom>
            <a:avLst/>
            <a:gdLst/>
            <a:ahLst/>
            <a:cxnLst/>
            <a:rect l="l" t="t" r="r" b="b"/>
            <a:pathLst>
              <a:path w="70485" h="2286000">
                <a:moveTo>
                  <a:pt x="0" y="2110740"/>
                </a:moveTo>
                <a:lnTo>
                  <a:pt x="35051" y="2286000"/>
                </a:lnTo>
                <a:lnTo>
                  <a:pt x="56083" y="2180844"/>
                </a:lnTo>
                <a:lnTo>
                  <a:pt x="17525" y="2180844"/>
                </a:lnTo>
                <a:lnTo>
                  <a:pt x="17525" y="2145792"/>
                </a:lnTo>
                <a:lnTo>
                  <a:pt x="0" y="2110740"/>
                </a:lnTo>
                <a:close/>
              </a:path>
              <a:path w="70485" h="2286000">
                <a:moveTo>
                  <a:pt x="17525" y="2145791"/>
                </a:moveTo>
                <a:lnTo>
                  <a:pt x="17525" y="2180844"/>
                </a:lnTo>
                <a:lnTo>
                  <a:pt x="35051" y="2180844"/>
                </a:lnTo>
                <a:lnTo>
                  <a:pt x="17525" y="2145791"/>
                </a:lnTo>
                <a:close/>
              </a:path>
              <a:path w="70485" h="2286000">
                <a:moveTo>
                  <a:pt x="35051" y="105155"/>
                </a:moveTo>
                <a:lnTo>
                  <a:pt x="17525" y="140208"/>
                </a:lnTo>
                <a:lnTo>
                  <a:pt x="17525" y="2145791"/>
                </a:lnTo>
                <a:lnTo>
                  <a:pt x="35051" y="2180844"/>
                </a:lnTo>
                <a:lnTo>
                  <a:pt x="52577" y="2145792"/>
                </a:lnTo>
                <a:lnTo>
                  <a:pt x="52577" y="140208"/>
                </a:lnTo>
                <a:lnTo>
                  <a:pt x="35051" y="105155"/>
                </a:lnTo>
                <a:close/>
              </a:path>
              <a:path w="70485" h="2286000">
                <a:moveTo>
                  <a:pt x="52577" y="2145792"/>
                </a:moveTo>
                <a:lnTo>
                  <a:pt x="35051" y="2180844"/>
                </a:lnTo>
                <a:lnTo>
                  <a:pt x="52577" y="2180844"/>
                </a:lnTo>
                <a:lnTo>
                  <a:pt x="52577" y="2145792"/>
                </a:lnTo>
                <a:close/>
              </a:path>
              <a:path w="70485" h="2286000">
                <a:moveTo>
                  <a:pt x="70103" y="2110740"/>
                </a:moveTo>
                <a:lnTo>
                  <a:pt x="52577" y="2145792"/>
                </a:lnTo>
                <a:lnTo>
                  <a:pt x="52577" y="2180844"/>
                </a:lnTo>
                <a:lnTo>
                  <a:pt x="56083" y="2180844"/>
                </a:lnTo>
                <a:lnTo>
                  <a:pt x="70103" y="2110740"/>
                </a:lnTo>
                <a:close/>
              </a:path>
              <a:path w="70485" h="2286000">
                <a:moveTo>
                  <a:pt x="35051" y="0"/>
                </a:moveTo>
                <a:lnTo>
                  <a:pt x="0" y="175260"/>
                </a:lnTo>
                <a:lnTo>
                  <a:pt x="17525" y="140208"/>
                </a:lnTo>
                <a:lnTo>
                  <a:pt x="17525" y="105155"/>
                </a:lnTo>
                <a:lnTo>
                  <a:pt x="56083" y="105155"/>
                </a:lnTo>
                <a:lnTo>
                  <a:pt x="35051" y="0"/>
                </a:lnTo>
                <a:close/>
              </a:path>
              <a:path w="70485" h="2286000">
                <a:moveTo>
                  <a:pt x="56083" y="105155"/>
                </a:moveTo>
                <a:lnTo>
                  <a:pt x="52577" y="105155"/>
                </a:lnTo>
                <a:lnTo>
                  <a:pt x="52577" y="140208"/>
                </a:lnTo>
                <a:lnTo>
                  <a:pt x="70103" y="175260"/>
                </a:lnTo>
                <a:lnTo>
                  <a:pt x="56083" y="105155"/>
                </a:lnTo>
                <a:close/>
              </a:path>
              <a:path w="70485" h="2286000">
                <a:moveTo>
                  <a:pt x="35051" y="105155"/>
                </a:moveTo>
                <a:lnTo>
                  <a:pt x="17525" y="105155"/>
                </a:lnTo>
                <a:lnTo>
                  <a:pt x="17525" y="140208"/>
                </a:lnTo>
                <a:lnTo>
                  <a:pt x="35051" y="105155"/>
                </a:lnTo>
                <a:close/>
              </a:path>
              <a:path w="70485" h="2286000">
                <a:moveTo>
                  <a:pt x="52577" y="105155"/>
                </a:moveTo>
                <a:lnTo>
                  <a:pt x="35051" y="105155"/>
                </a:lnTo>
                <a:lnTo>
                  <a:pt x="52577" y="140208"/>
                </a:lnTo>
                <a:lnTo>
                  <a:pt x="52577" y="10515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99988" y="3357371"/>
            <a:ext cx="2281427" cy="6431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59753" y="3476529"/>
            <a:ext cx="193802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232</a:t>
            </a:r>
            <a:r>
              <a:rPr sz="2400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Fe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t 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580" y="84445"/>
            <a:ext cx="6323965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Panel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te I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specti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1880235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January	13,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2006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54480" y="1600200"/>
            <a:ext cx="6035040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80</a:t>
            </a:fld>
            <a:endParaRPr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90957"/>
            <a:ext cx="6629400" cy="553998"/>
          </a:xfrm>
        </p:spPr>
        <p:txBody>
          <a:bodyPr/>
          <a:lstStyle/>
          <a:p>
            <a:r>
              <a:rPr lang="en-US" dirty="0" smtClean="0"/>
              <a:t>Wright’s Lake Dam, Clay </a:t>
            </a:r>
            <a:r>
              <a:rPr lang="en-US" dirty="0" err="1" smtClean="0"/>
              <a:t>Cnty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1085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1902460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Pens</a:t>
            </a:r>
            <a:r>
              <a:rPr sz="4000" spc="-40" dirty="0">
                <a:latin typeface="Arial"/>
                <a:cs typeface="Arial"/>
              </a:rPr>
              <a:t>a</a:t>
            </a:r>
            <a:r>
              <a:rPr sz="4000" spc="-20" dirty="0">
                <a:latin typeface="Arial"/>
                <a:cs typeface="Arial"/>
              </a:rPr>
              <a:t>cola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Dam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Fai</a:t>
            </a:r>
            <a:r>
              <a:rPr sz="4000" spc="-10" dirty="0">
                <a:latin typeface="Arial"/>
                <a:cs typeface="Arial"/>
              </a:rPr>
              <a:t>l</a:t>
            </a:r>
            <a:r>
              <a:rPr sz="4000" spc="-25" dirty="0">
                <a:latin typeface="Arial"/>
                <a:cs typeface="Arial"/>
              </a:rPr>
              <a:t>ure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7116" y="1600200"/>
            <a:ext cx="8049768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487574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342836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Pens</a:t>
            </a:r>
            <a:r>
              <a:rPr sz="4000" spc="-40" dirty="0">
                <a:latin typeface="Arial"/>
                <a:cs typeface="Arial"/>
              </a:rPr>
              <a:t>a</a:t>
            </a:r>
            <a:r>
              <a:rPr sz="4000" spc="-20" dirty="0">
                <a:latin typeface="Arial"/>
                <a:cs typeface="Arial"/>
              </a:rPr>
              <a:t>cola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7116" y="1600200"/>
            <a:ext cx="8049768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83</a:t>
            </a:fld>
            <a:endParaRPr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529205">
              <a:lnSpc>
                <a:spcPct val="100000"/>
              </a:lnSpc>
            </a:pPr>
            <a:r>
              <a:rPr sz="4000" spc="-25" dirty="0">
                <a:latin typeface="Arial"/>
                <a:cs typeface="Arial"/>
              </a:rPr>
              <a:t>Blue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Spr</a:t>
            </a:r>
            <a:r>
              <a:rPr sz="4000" spc="-10" dirty="0">
                <a:latin typeface="Arial"/>
                <a:cs typeface="Arial"/>
              </a:rPr>
              <a:t>i</a:t>
            </a:r>
            <a:r>
              <a:rPr sz="4000" spc="-25" dirty="0">
                <a:latin typeface="Arial"/>
                <a:cs typeface="Arial"/>
              </a:rPr>
              <a:t>ngs</a:t>
            </a:r>
            <a:r>
              <a:rPr sz="4000" spc="-155" dirty="0">
                <a:latin typeface="Arial"/>
                <a:cs typeface="Arial"/>
              </a:rPr>
              <a:t> </a:t>
            </a:r>
            <a:r>
              <a:rPr sz="4000" spc="-180" dirty="0">
                <a:latin typeface="Arial"/>
                <a:cs typeface="Arial"/>
              </a:rPr>
              <a:t>A</a:t>
            </a:r>
            <a:r>
              <a:rPr sz="4000" spc="-20" dirty="0">
                <a:latin typeface="Arial"/>
                <a:cs typeface="Arial"/>
              </a:rPr>
              <a:t>ve.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05583" y="1600200"/>
            <a:ext cx="5132832" cy="4526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84</a:t>
            </a:fld>
            <a:endParaRPr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1664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Blue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Spri</a:t>
            </a:r>
            <a:r>
              <a:rPr spc="-15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gs</a:t>
            </a:r>
            <a:r>
              <a:rPr spc="-130" dirty="0">
                <a:latin typeface="Arial"/>
                <a:cs typeface="Arial"/>
              </a:rPr>
              <a:t> A</a:t>
            </a:r>
            <a:r>
              <a:rPr dirty="0">
                <a:latin typeface="Arial"/>
                <a:cs typeface="Arial"/>
              </a:rPr>
              <a:t>ve. at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2 am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85</a:t>
            </a:fld>
            <a:endParaRPr dirty="0"/>
          </a:p>
        </p:txBody>
      </p:sp>
      <p:pic>
        <p:nvPicPr>
          <p:cNvPr id="6" name="Raging floodwaters in Pensacola, FL near Crescent Lake _ 30 April 201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656" y="1371600"/>
            <a:ext cx="813435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844" rIns="0" bIns="0" rtlCol="0">
            <a:spAutoFit/>
          </a:bodyPr>
          <a:lstStyle/>
          <a:p>
            <a:pPr marL="2600960">
              <a:lnSpc>
                <a:spcPct val="100000"/>
              </a:lnSpc>
            </a:pPr>
            <a:r>
              <a:rPr sz="4000" spc="-30" dirty="0">
                <a:latin typeface="Arial"/>
                <a:cs typeface="Arial"/>
              </a:rPr>
              <a:t>CERP</a:t>
            </a:r>
            <a:r>
              <a:rPr sz="4000" spc="-75" dirty="0">
                <a:latin typeface="Arial"/>
                <a:cs typeface="Arial"/>
              </a:rPr>
              <a:t> </a:t>
            </a:r>
            <a:r>
              <a:rPr sz="4000" spc="-25" dirty="0">
                <a:latin typeface="Arial"/>
                <a:cs typeface="Arial"/>
              </a:rPr>
              <a:t>Reserv</a:t>
            </a:r>
            <a:r>
              <a:rPr sz="4000" spc="-40" dirty="0">
                <a:latin typeface="Arial"/>
                <a:cs typeface="Arial"/>
              </a:rPr>
              <a:t>o</a:t>
            </a:r>
            <a:r>
              <a:rPr sz="4000" spc="-20" dirty="0">
                <a:latin typeface="Arial"/>
                <a:cs typeface="Arial"/>
              </a:rPr>
              <a:t>irs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92066"/>
            <a:ext cx="7039609" cy="3673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7</a:t>
            </a:r>
            <a:r>
              <a:rPr sz="2800" spc="-10" dirty="0">
                <a:latin typeface="Arial"/>
                <a:cs typeface="Arial"/>
              </a:rPr>
              <a:t>0,</a:t>
            </a:r>
            <a:r>
              <a:rPr sz="2800" spc="-15" dirty="0">
                <a:latin typeface="Arial"/>
                <a:cs typeface="Arial"/>
              </a:rPr>
              <a:t>0</a:t>
            </a:r>
            <a:r>
              <a:rPr sz="2800" spc="-20" dirty="0">
                <a:latin typeface="Arial"/>
                <a:cs typeface="Arial"/>
              </a:rPr>
              <a:t>00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Ac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es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Re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00" spc="-2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rs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Pla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ed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Dam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He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-10" dirty="0">
                <a:latin typeface="Arial"/>
                <a:cs typeface="Arial"/>
              </a:rPr>
              <a:t>h</a:t>
            </a:r>
            <a:r>
              <a:rPr sz="2800" spc="-15" dirty="0">
                <a:latin typeface="Arial"/>
                <a:cs typeface="Arial"/>
              </a:rPr>
              <a:t>ts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Ra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20" dirty="0">
                <a:latin typeface="Arial"/>
                <a:cs typeface="Arial"/>
              </a:rPr>
              <a:t>ng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1</a:t>
            </a:r>
            <a:r>
              <a:rPr sz="2800" spc="-10" dirty="0">
                <a:latin typeface="Arial"/>
                <a:cs typeface="Arial"/>
              </a:rPr>
              <a:t>5</a:t>
            </a:r>
            <a:r>
              <a:rPr sz="2800" spc="-5" dirty="0">
                <a:latin typeface="Arial"/>
                <a:cs typeface="Arial"/>
              </a:rPr>
              <a:t>-</a:t>
            </a:r>
            <a:r>
              <a:rPr sz="2800" spc="-20" dirty="0">
                <a:latin typeface="Arial"/>
                <a:cs typeface="Arial"/>
              </a:rPr>
              <a:t>30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fe</a:t>
            </a:r>
            <a:r>
              <a:rPr sz="2800" spc="-10" dirty="0">
                <a:latin typeface="Arial"/>
                <a:cs typeface="Arial"/>
              </a:rPr>
              <a:t>et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Co</a:t>
            </a:r>
            <a:r>
              <a:rPr sz="2800" spc="-15" dirty="0">
                <a:latin typeface="Arial"/>
                <a:cs typeface="Arial"/>
              </a:rPr>
              <a:t>ns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uc</a:t>
            </a:r>
            <a:r>
              <a:rPr sz="2800" spc="-5" dirty="0">
                <a:latin typeface="Arial"/>
                <a:cs typeface="Arial"/>
              </a:rPr>
              <a:t>t</a:t>
            </a:r>
            <a:r>
              <a:rPr sz="2800" spc="-20" dirty="0">
                <a:latin typeface="Arial"/>
                <a:cs typeface="Arial"/>
              </a:rPr>
              <a:t>ed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to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Mo</a:t>
            </a:r>
            <a:r>
              <a:rPr sz="2800" spc="-15" dirty="0">
                <a:latin typeface="Arial"/>
                <a:cs typeface="Arial"/>
              </a:rPr>
              <a:t>d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Safety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Stan</a:t>
            </a:r>
            <a:r>
              <a:rPr sz="2800" spc="-20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ar</a:t>
            </a:r>
            <a:r>
              <a:rPr sz="2800" spc="-15" dirty="0">
                <a:latin typeface="Arial"/>
                <a:cs typeface="Arial"/>
              </a:rPr>
              <a:t>ds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9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Wi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cl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de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pos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tive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seep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ge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control features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Wi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cl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de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foundati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improvement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features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Wi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ve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q</a:t>
            </a:r>
            <a:r>
              <a:rPr sz="2400" dirty="0">
                <a:latin typeface="Arial"/>
                <a:cs typeface="Arial"/>
              </a:rPr>
              <a:t>u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fre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b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ard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storm surg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dirty="0">
                <a:latin typeface="Arial"/>
                <a:cs typeface="Arial"/>
              </a:rPr>
              <a:t>Wi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have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emergency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scharge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provis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ons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355600" algn="l"/>
              </a:tabLst>
            </a:pPr>
            <a:r>
              <a:rPr sz="2800" b="1" spc="-55" dirty="0">
                <a:latin typeface="Arial"/>
                <a:cs typeface="Arial"/>
              </a:rPr>
              <a:t>W</a:t>
            </a:r>
            <a:r>
              <a:rPr sz="2800" b="1" spc="-10" dirty="0">
                <a:latin typeface="Arial"/>
                <a:cs typeface="Arial"/>
              </a:rPr>
              <a:t>ill</a:t>
            </a:r>
            <a:r>
              <a:rPr sz="2800" b="1" spc="-1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be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e</a:t>
            </a:r>
            <a:r>
              <a:rPr sz="2800" b="1" spc="-10" dirty="0">
                <a:latin typeface="Arial"/>
                <a:cs typeface="Arial"/>
              </a:rPr>
              <a:t>x</a:t>
            </a:r>
            <a:r>
              <a:rPr sz="2800" b="1" spc="-20" dirty="0">
                <a:latin typeface="Arial"/>
                <a:cs typeface="Arial"/>
              </a:rPr>
              <a:t>pen</a:t>
            </a:r>
            <a:r>
              <a:rPr sz="2800" b="1" spc="-15" dirty="0">
                <a:latin typeface="Arial"/>
                <a:cs typeface="Arial"/>
              </a:rPr>
              <a:t>s</a:t>
            </a:r>
            <a:r>
              <a:rPr sz="2800" b="1" spc="-10" dirty="0">
                <a:latin typeface="Arial"/>
                <a:cs typeface="Arial"/>
              </a:rPr>
              <a:t>i</a:t>
            </a:r>
            <a:r>
              <a:rPr sz="2800" b="1" spc="-15" dirty="0">
                <a:latin typeface="Arial"/>
                <a:cs typeface="Arial"/>
              </a:rPr>
              <a:t>v</a:t>
            </a:r>
            <a:r>
              <a:rPr sz="2800" b="1" spc="-20" dirty="0">
                <a:latin typeface="Arial"/>
                <a:cs typeface="Arial"/>
              </a:rPr>
              <a:t>e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s</a:t>
            </a:r>
            <a:r>
              <a:rPr sz="2800" b="1" dirty="0">
                <a:latin typeface="Arial"/>
                <a:cs typeface="Arial"/>
              </a:rPr>
              <a:t>t</a:t>
            </a:r>
            <a:r>
              <a:rPr sz="2800" b="1" spc="-15" dirty="0">
                <a:latin typeface="Arial"/>
                <a:cs typeface="Arial"/>
              </a:rPr>
              <a:t>ru</a:t>
            </a:r>
            <a:r>
              <a:rPr sz="2800" b="1" spc="-10" dirty="0">
                <a:latin typeface="Arial"/>
                <a:cs typeface="Arial"/>
              </a:rPr>
              <a:t>c</a:t>
            </a:r>
            <a:r>
              <a:rPr sz="2800" b="1" spc="-15" dirty="0">
                <a:latin typeface="Arial"/>
                <a:cs typeface="Arial"/>
              </a:rPr>
              <a:t>tu</a:t>
            </a:r>
            <a:r>
              <a:rPr sz="2800" b="1" spc="-10" dirty="0">
                <a:latin typeface="Arial"/>
                <a:cs typeface="Arial"/>
              </a:rPr>
              <a:t>r</a:t>
            </a:r>
            <a:r>
              <a:rPr sz="2800" b="1" spc="-20" dirty="0">
                <a:latin typeface="Arial"/>
                <a:cs typeface="Arial"/>
              </a:rPr>
              <a:t>e</a:t>
            </a:r>
            <a:r>
              <a:rPr sz="2800" b="1" spc="-10" dirty="0">
                <a:latin typeface="Arial"/>
                <a:cs typeface="Arial"/>
              </a:rPr>
              <a:t>s!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0701" y="84445"/>
            <a:ext cx="4408805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CERP</a:t>
            </a:r>
            <a:r>
              <a:rPr sz="36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RESE</a:t>
            </a:r>
            <a:r>
              <a:rPr sz="3600" b="1" spc="-5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VOIRS</a:t>
            </a:r>
            <a:endParaRPr sz="3600">
              <a:latin typeface="Arial"/>
              <a:cs typeface="Arial"/>
            </a:endParaRPr>
          </a:p>
          <a:p>
            <a:pPr marL="29209">
              <a:lnSpc>
                <a:spcPct val="100000"/>
              </a:lnSpc>
              <a:tabLst>
                <a:tab pos="2214245" algn="l"/>
              </a:tabLst>
            </a:pP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--DESIGN	CRITERIA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918351"/>
            <a:ext cx="7840980" cy="409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Freeboard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must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5" dirty="0">
                <a:latin typeface="Arial"/>
                <a:cs typeface="Arial"/>
              </a:rPr>
              <a:t>c</a:t>
            </a:r>
            <a:r>
              <a:rPr sz="2000" b="1" dirty="0">
                <a:latin typeface="Arial"/>
                <a:cs typeface="Arial"/>
              </a:rPr>
              <a:t>com</a:t>
            </a:r>
            <a:r>
              <a:rPr sz="2000" b="1" spc="-10" dirty="0">
                <a:latin typeface="Arial"/>
                <a:cs typeface="Arial"/>
              </a:rPr>
              <a:t>m</a:t>
            </a:r>
            <a:r>
              <a:rPr sz="2000" b="1" dirty="0">
                <a:latin typeface="Arial"/>
                <a:cs typeface="Arial"/>
              </a:rPr>
              <a:t>od</a:t>
            </a:r>
            <a:r>
              <a:rPr sz="2000" b="1" spc="5" dirty="0">
                <a:latin typeface="Arial"/>
                <a:cs typeface="Arial"/>
              </a:rPr>
              <a:t>a</a:t>
            </a:r>
            <a:r>
              <a:rPr sz="2000" b="1" dirty="0">
                <a:latin typeface="Arial"/>
                <a:cs typeface="Arial"/>
              </a:rPr>
              <a:t>te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most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</a:t>
            </a:r>
            <a:r>
              <a:rPr sz="2000" b="1" spc="5" dirty="0">
                <a:latin typeface="Arial"/>
                <a:cs typeface="Arial"/>
              </a:rPr>
              <a:t>e</a:t>
            </a:r>
            <a:r>
              <a:rPr sz="2000" b="1" spc="-20" dirty="0">
                <a:latin typeface="Arial"/>
                <a:cs typeface="Arial"/>
              </a:rPr>
              <a:t>v</a:t>
            </a:r>
            <a:r>
              <a:rPr sz="2000" b="1" dirty="0">
                <a:latin typeface="Arial"/>
                <a:cs typeface="Arial"/>
              </a:rPr>
              <a:t>ere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4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5" dirty="0">
                <a:latin typeface="Arial"/>
                <a:cs typeface="Arial"/>
              </a:rPr>
              <a:t>x</a:t>
            </a:r>
            <a:r>
              <a:rPr sz="2000" b="1" dirty="0">
                <a:latin typeface="Arial"/>
                <a:cs typeface="Arial"/>
              </a:rPr>
              <a:t>tr</a:t>
            </a:r>
            <a:r>
              <a:rPr sz="2000" b="1" spc="5" dirty="0">
                <a:latin typeface="Arial"/>
                <a:cs typeface="Arial"/>
              </a:rPr>
              <a:t>e</a:t>
            </a:r>
            <a:r>
              <a:rPr sz="2000" b="1" dirty="0">
                <a:latin typeface="Arial"/>
                <a:cs typeface="Arial"/>
              </a:rPr>
              <a:t>me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25" dirty="0">
                <a:latin typeface="Arial"/>
                <a:cs typeface="Arial"/>
              </a:rPr>
              <a:t>w</a:t>
            </a:r>
            <a:r>
              <a:rPr sz="2000" b="1" dirty="0">
                <a:latin typeface="Arial"/>
                <a:cs typeface="Arial"/>
              </a:rPr>
              <a:t>ind and pre</a:t>
            </a:r>
            <a:r>
              <a:rPr sz="2000" b="1" spc="5" dirty="0">
                <a:latin typeface="Arial"/>
                <a:cs typeface="Arial"/>
              </a:rPr>
              <a:t>c</a:t>
            </a:r>
            <a:r>
              <a:rPr sz="2000" b="1" dirty="0">
                <a:latin typeface="Arial"/>
                <a:cs typeface="Arial"/>
              </a:rPr>
              <a:t>ip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t</a:t>
            </a:r>
            <a:r>
              <a:rPr sz="2000" b="1" spc="5" dirty="0">
                <a:latin typeface="Arial"/>
                <a:cs typeface="Arial"/>
              </a:rPr>
              <a:t>a</a:t>
            </a:r>
            <a:r>
              <a:rPr sz="2000" b="1" dirty="0">
                <a:latin typeface="Arial"/>
                <a:cs typeface="Arial"/>
              </a:rPr>
              <a:t>tion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conditions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"/>
              </a:spcBef>
              <a:buFont typeface="Arial"/>
              <a:buChar char="–"/>
              <a:tabLst>
                <a:tab pos="756920" algn="l"/>
              </a:tabLst>
            </a:pPr>
            <a:r>
              <a:rPr sz="1800" b="1" dirty="0">
                <a:latin typeface="Arial"/>
                <a:cs typeface="Arial"/>
              </a:rPr>
              <a:t>PMP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1</a:t>
            </a:r>
            <a:r>
              <a:rPr sz="1800" b="1" spc="-10" dirty="0">
                <a:latin typeface="Arial"/>
                <a:cs typeface="Arial"/>
              </a:rPr>
              <a:t>0</a:t>
            </a:r>
            <a:r>
              <a:rPr sz="1800" b="1" spc="-5" dirty="0">
                <a:latin typeface="Arial"/>
                <a:cs typeface="Arial"/>
              </a:rPr>
              <a:t>0</a:t>
            </a:r>
            <a:r>
              <a:rPr sz="1800" b="1" dirty="0">
                <a:latin typeface="Arial"/>
                <a:cs typeface="Arial"/>
              </a:rPr>
              <a:t>-</a:t>
            </a:r>
            <a:r>
              <a:rPr sz="1800" b="1" spc="-20" dirty="0">
                <a:latin typeface="Arial"/>
                <a:cs typeface="Arial"/>
              </a:rPr>
              <a:t>y</a:t>
            </a:r>
            <a:r>
              <a:rPr sz="1800" b="1" dirty="0">
                <a:latin typeface="Arial"/>
                <a:cs typeface="Arial"/>
              </a:rPr>
              <a:t>e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r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50" dirty="0">
                <a:latin typeface="Arial"/>
                <a:cs typeface="Arial"/>
              </a:rPr>
              <a:t>w</a:t>
            </a:r>
            <a:r>
              <a:rPr sz="1800" b="1" dirty="0">
                <a:latin typeface="Arial"/>
                <a:cs typeface="Arial"/>
              </a:rPr>
              <a:t>i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dirty="0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800" b="1" spc="-5" dirty="0">
                <a:latin typeface="Arial"/>
                <a:cs typeface="Arial"/>
              </a:rPr>
              <a:t>100</a:t>
            </a:r>
            <a:r>
              <a:rPr sz="1800" b="1" dirty="0">
                <a:latin typeface="Arial"/>
                <a:cs typeface="Arial"/>
              </a:rPr>
              <a:t>-</a:t>
            </a:r>
            <a:r>
              <a:rPr sz="1800" b="1" spc="-20" dirty="0">
                <a:latin typeface="Arial"/>
                <a:cs typeface="Arial"/>
              </a:rPr>
              <a:t>y</a:t>
            </a:r>
            <a:r>
              <a:rPr sz="1800" b="1" dirty="0">
                <a:latin typeface="Arial"/>
                <a:cs typeface="Arial"/>
              </a:rPr>
              <a:t>r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pre</a:t>
            </a:r>
            <a:r>
              <a:rPr sz="1800" b="1" spc="-10" dirty="0">
                <a:latin typeface="Arial"/>
                <a:cs typeface="Arial"/>
              </a:rPr>
              <a:t>c</a:t>
            </a:r>
            <a:r>
              <a:rPr sz="1800" b="1" dirty="0">
                <a:latin typeface="Arial"/>
                <a:cs typeface="Arial"/>
              </a:rPr>
              <a:t>i</a:t>
            </a:r>
            <a:r>
              <a:rPr sz="1800" b="1" spc="5" dirty="0">
                <a:latin typeface="Arial"/>
                <a:cs typeface="Arial"/>
              </a:rPr>
              <a:t>p</a:t>
            </a:r>
            <a:r>
              <a:rPr sz="1800" b="1" dirty="0">
                <a:latin typeface="Arial"/>
                <a:cs typeface="Arial"/>
              </a:rPr>
              <a:t>itati</a:t>
            </a:r>
            <a:r>
              <a:rPr sz="1800" b="1" spc="5" dirty="0">
                <a:latin typeface="Arial"/>
                <a:cs typeface="Arial"/>
              </a:rPr>
              <a:t>o</a:t>
            </a:r>
            <a:r>
              <a:rPr sz="1800" b="1" dirty="0">
                <a:latin typeface="Arial"/>
                <a:cs typeface="Arial"/>
              </a:rPr>
              <a:t>n +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tegory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5 </a:t>
            </a:r>
            <a:r>
              <a:rPr sz="1800" b="1" spc="35" dirty="0">
                <a:latin typeface="Arial"/>
                <a:cs typeface="Arial"/>
              </a:rPr>
              <a:t>w</a:t>
            </a:r>
            <a:r>
              <a:rPr sz="1800" b="1" spc="-10" dirty="0">
                <a:latin typeface="Arial"/>
                <a:cs typeface="Arial"/>
              </a:rPr>
              <a:t>i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5" dirty="0">
                <a:latin typeface="Arial"/>
                <a:cs typeface="Arial"/>
              </a:rPr>
              <a:t>d</a:t>
            </a:r>
            <a:r>
              <a:rPr sz="1800" b="1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800" b="1" dirty="0">
                <a:latin typeface="Arial"/>
                <a:cs typeface="Arial"/>
              </a:rPr>
              <a:t>PMW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Full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</a:t>
            </a:r>
            <a:r>
              <a:rPr sz="1800" b="1" spc="-15" dirty="0">
                <a:latin typeface="Arial"/>
                <a:cs typeface="Arial"/>
              </a:rPr>
              <a:t>e</a:t>
            </a:r>
            <a:r>
              <a:rPr sz="1800" b="1" spc="-10" dirty="0">
                <a:latin typeface="Arial"/>
                <a:cs typeface="Arial"/>
              </a:rPr>
              <a:t>se</a:t>
            </a:r>
            <a:r>
              <a:rPr sz="1800" b="1" dirty="0">
                <a:latin typeface="Arial"/>
                <a:cs typeface="Arial"/>
              </a:rPr>
              <a:t>r</a:t>
            </a:r>
            <a:r>
              <a:rPr sz="1800" b="1" spc="-50" dirty="0">
                <a:latin typeface="Arial"/>
                <a:cs typeface="Arial"/>
              </a:rPr>
              <a:t>v</a:t>
            </a:r>
            <a:r>
              <a:rPr sz="1800" b="1" dirty="0">
                <a:latin typeface="Arial"/>
                <a:cs typeface="Arial"/>
              </a:rPr>
              <a:t>oir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Le</a:t>
            </a:r>
            <a:r>
              <a:rPr sz="1800" b="1" spc="-45" dirty="0">
                <a:latin typeface="Arial"/>
                <a:cs typeface="Arial"/>
              </a:rPr>
              <a:t>v</a:t>
            </a:r>
            <a:r>
              <a:rPr sz="1800" b="1" spc="-10" dirty="0">
                <a:latin typeface="Arial"/>
                <a:cs typeface="Arial"/>
              </a:rPr>
              <a:t>e</a:t>
            </a:r>
            <a:r>
              <a:rPr sz="1800" b="1" dirty="0">
                <a:latin typeface="Arial"/>
                <a:cs typeface="Arial"/>
              </a:rPr>
              <a:t>l</a:t>
            </a:r>
            <a:endParaRPr sz="1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800" b="1" dirty="0">
                <a:latin typeface="Arial"/>
                <a:cs typeface="Arial"/>
              </a:rPr>
              <a:t>Hur</a:t>
            </a:r>
            <a:r>
              <a:rPr sz="1800" b="1" spc="-10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ic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ne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sy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(C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t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3 + </a:t>
            </a:r>
            <a:r>
              <a:rPr sz="1800" b="1" spc="-10" dirty="0">
                <a:latin typeface="Arial"/>
                <a:cs typeface="Arial"/>
              </a:rPr>
              <a:t>3</a:t>
            </a:r>
            <a:r>
              <a:rPr sz="1800" b="1" dirty="0">
                <a:latin typeface="Arial"/>
                <a:cs typeface="Arial"/>
              </a:rPr>
              <a:t>8.7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i</a:t>
            </a:r>
            <a:r>
              <a:rPr sz="1800" b="1" dirty="0">
                <a:latin typeface="Arial"/>
                <a:cs typeface="Arial"/>
              </a:rPr>
              <a:t>nches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i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dirty="0"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2"/>
              </a:spcBef>
              <a:buFont typeface="Arial"/>
              <a:buChar char="–"/>
            </a:pPr>
            <a:endParaRPr sz="14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Positi</a:t>
            </a:r>
            <a:r>
              <a:rPr sz="2000" b="1" spc="-25" dirty="0">
                <a:latin typeface="Arial"/>
                <a:cs typeface="Arial"/>
              </a:rPr>
              <a:t>v</a:t>
            </a:r>
            <a:r>
              <a:rPr sz="2000" b="1" dirty="0">
                <a:latin typeface="Arial"/>
                <a:cs typeface="Arial"/>
              </a:rPr>
              <a:t>e s</a:t>
            </a:r>
            <a:r>
              <a:rPr sz="2000" b="1" spc="5" dirty="0">
                <a:latin typeface="Arial"/>
                <a:cs typeface="Arial"/>
              </a:rPr>
              <a:t>e</a:t>
            </a:r>
            <a:r>
              <a:rPr sz="2000" b="1" dirty="0">
                <a:latin typeface="Arial"/>
                <a:cs typeface="Arial"/>
              </a:rPr>
              <a:t>epage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control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required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"/>
              </a:spcBef>
              <a:buFont typeface="Arial"/>
              <a:buChar char="–"/>
              <a:tabLst>
                <a:tab pos="756920" algn="l"/>
              </a:tabLst>
            </a:pPr>
            <a:r>
              <a:rPr sz="1800" b="1" dirty="0">
                <a:latin typeface="Arial"/>
                <a:cs typeface="Arial"/>
              </a:rPr>
              <a:t>Sl</a:t>
            </a:r>
            <a:r>
              <a:rPr sz="1800" b="1" spc="5" dirty="0">
                <a:latin typeface="Arial"/>
                <a:cs typeface="Arial"/>
              </a:rPr>
              <a:t>u</a:t>
            </a:r>
            <a:r>
              <a:rPr sz="1800" b="1" dirty="0">
                <a:latin typeface="Arial"/>
                <a:cs typeface="Arial"/>
              </a:rPr>
              <a:t>r</a:t>
            </a:r>
            <a:r>
              <a:rPr sz="1800" b="1" spc="-10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cut-off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35" dirty="0">
                <a:latin typeface="Arial"/>
                <a:cs typeface="Arial"/>
              </a:rPr>
              <a:t>w</a:t>
            </a:r>
            <a:r>
              <a:rPr sz="1800" b="1" dirty="0">
                <a:latin typeface="Arial"/>
                <a:cs typeface="Arial"/>
              </a:rPr>
              <a:t>all</a:t>
            </a:r>
            <a:endParaRPr sz="1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800" b="1" dirty="0">
                <a:latin typeface="Arial"/>
                <a:cs typeface="Arial"/>
              </a:rPr>
              <a:t>Filte</a:t>
            </a:r>
            <a:r>
              <a:rPr sz="1800" b="1" spc="-10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s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&amp; D</a:t>
            </a:r>
            <a:r>
              <a:rPr sz="1800" b="1" spc="-15" dirty="0">
                <a:latin typeface="Arial"/>
                <a:cs typeface="Arial"/>
              </a:rPr>
              <a:t>r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ins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of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no</a:t>
            </a:r>
            <a:r>
              <a:rPr sz="1800" b="1" spc="10" dirty="0">
                <a:latin typeface="Arial"/>
                <a:cs typeface="Arial"/>
              </a:rPr>
              <a:t>n</a:t>
            </a:r>
            <a:r>
              <a:rPr sz="1800" b="1" spc="-5" dirty="0">
                <a:latin typeface="Arial"/>
                <a:cs typeface="Arial"/>
              </a:rPr>
              <a:t>-</a:t>
            </a:r>
            <a:r>
              <a:rPr sz="1800" b="1" spc="-10" dirty="0">
                <a:latin typeface="Arial"/>
                <a:cs typeface="Arial"/>
              </a:rPr>
              <a:t>ca</a:t>
            </a:r>
            <a:r>
              <a:rPr sz="1800" b="1" dirty="0">
                <a:latin typeface="Arial"/>
                <a:cs typeface="Arial"/>
              </a:rPr>
              <a:t>rbonate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nd/gr</a:t>
            </a:r>
            <a:r>
              <a:rPr sz="1800" b="1" spc="-15" dirty="0">
                <a:latin typeface="Arial"/>
                <a:cs typeface="Arial"/>
              </a:rPr>
              <a:t>a</a:t>
            </a:r>
            <a:r>
              <a:rPr sz="1800" b="1" spc="-45" dirty="0">
                <a:latin typeface="Arial"/>
                <a:cs typeface="Arial"/>
              </a:rPr>
              <a:t>v</a:t>
            </a:r>
            <a:r>
              <a:rPr sz="1800" b="1" spc="-10" dirty="0">
                <a:latin typeface="Arial"/>
                <a:cs typeface="Arial"/>
              </a:rPr>
              <a:t>e</a:t>
            </a:r>
            <a:r>
              <a:rPr sz="1800" b="1" dirty="0">
                <a:latin typeface="Arial"/>
                <a:cs typeface="Arial"/>
              </a:rPr>
              <a:t>l</a:t>
            </a:r>
            <a:endParaRPr sz="18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7"/>
              </a:spcBef>
              <a:buFont typeface="Arial"/>
              <a:buChar char="–"/>
            </a:pPr>
            <a:endParaRPr sz="18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b="1" dirty="0">
                <a:latin typeface="Arial"/>
                <a:cs typeface="Arial"/>
              </a:rPr>
              <a:t>Interior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slop</a:t>
            </a:r>
            <a:r>
              <a:rPr sz="2000" b="1" spc="5" dirty="0">
                <a:latin typeface="Arial"/>
                <a:cs typeface="Arial"/>
              </a:rPr>
              <a:t>e</a:t>
            </a:r>
            <a:r>
              <a:rPr sz="2000" b="1" dirty="0">
                <a:latin typeface="Arial"/>
                <a:cs typeface="Arial"/>
              </a:rPr>
              <a:t>s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pro</a:t>
            </a:r>
            <a:r>
              <a:rPr sz="2000" b="1" spc="5" dirty="0">
                <a:latin typeface="Arial"/>
                <a:cs typeface="Arial"/>
              </a:rPr>
              <a:t>t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5" dirty="0">
                <a:latin typeface="Arial"/>
                <a:cs typeface="Arial"/>
              </a:rPr>
              <a:t>c</a:t>
            </a:r>
            <a:r>
              <a:rPr sz="2000" b="1" dirty="0">
                <a:latin typeface="Arial"/>
                <a:cs typeface="Arial"/>
              </a:rPr>
              <a:t>t</a:t>
            </a:r>
            <a:r>
              <a:rPr sz="2000" b="1" spc="5" dirty="0">
                <a:latin typeface="Arial"/>
                <a:cs typeface="Arial"/>
              </a:rPr>
              <a:t>e</a:t>
            </a:r>
            <a:r>
              <a:rPr sz="2000" b="1" dirty="0">
                <a:latin typeface="Arial"/>
                <a:cs typeface="Arial"/>
              </a:rPr>
              <a:t>d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against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25" dirty="0">
                <a:latin typeface="Arial"/>
                <a:cs typeface="Arial"/>
              </a:rPr>
              <a:t>w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20" dirty="0">
                <a:latin typeface="Arial"/>
                <a:cs typeface="Arial"/>
              </a:rPr>
              <a:t>v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erosion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"/>
              </a:spcBef>
              <a:buFont typeface="Arial"/>
              <a:buChar char="–"/>
              <a:tabLst>
                <a:tab pos="756920" algn="l"/>
              </a:tabLst>
            </a:pPr>
            <a:r>
              <a:rPr sz="1800" b="1" dirty="0">
                <a:latin typeface="Arial"/>
                <a:cs typeface="Arial"/>
              </a:rPr>
              <a:t>So</a:t>
            </a:r>
            <a:r>
              <a:rPr sz="1800" b="1" spc="5" dirty="0">
                <a:latin typeface="Arial"/>
                <a:cs typeface="Arial"/>
              </a:rPr>
              <a:t>i</a:t>
            </a:r>
            <a:r>
              <a:rPr sz="1800" b="1" dirty="0">
                <a:latin typeface="Arial"/>
                <a:cs typeface="Arial"/>
              </a:rPr>
              <a:t>l </a:t>
            </a:r>
            <a:r>
              <a:rPr sz="1800" b="1" spc="-10" dirty="0">
                <a:latin typeface="Arial"/>
                <a:cs typeface="Arial"/>
              </a:rPr>
              <a:t>C</a:t>
            </a:r>
            <a:r>
              <a:rPr sz="1800" b="1" dirty="0">
                <a:latin typeface="Arial"/>
                <a:cs typeface="Arial"/>
              </a:rPr>
              <a:t>e</a:t>
            </a:r>
            <a:r>
              <a:rPr sz="1800" b="1" spc="-10" dirty="0">
                <a:latin typeface="Arial"/>
                <a:cs typeface="Arial"/>
              </a:rPr>
              <a:t>m</a:t>
            </a:r>
            <a:r>
              <a:rPr sz="1800" b="1" dirty="0">
                <a:latin typeface="Arial"/>
                <a:cs typeface="Arial"/>
              </a:rPr>
              <a:t>ent</a:t>
            </a:r>
            <a:endParaRPr sz="1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800" b="1" dirty="0">
                <a:latin typeface="Arial"/>
                <a:cs typeface="Arial"/>
              </a:rPr>
              <a:t>Rol</a:t>
            </a:r>
            <a:r>
              <a:rPr sz="1800" b="1" spc="5" dirty="0">
                <a:latin typeface="Arial"/>
                <a:cs typeface="Arial"/>
              </a:rPr>
              <a:t>l</a:t>
            </a:r>
            <a:r>
              <a:rPr sz="1800" b="1" dirty="0">
                <a:latin typeface="Arial"/>
                <a:cs typeface="Arial"/>
              </a:rPr>
              <a:t>e</a:t>
            </a:r>
            <a:r>
              <a:rPr sz="1800" b="1" spc="-10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-Compa</a:t>
            </a:r>
            <a:r>
              <a:rPr sz="1800" b="1" spc="-10" dirty="0">
                <a:latin typeface="Arial"/>
                <a:cs typeface="Arial"/>
              </a:rPr>
              <a:t>c</a:t>
            </a:r>
            <a:r>
              <a:rPr sz="1800" b="1" dirty="0">
                <a:latin typeface="Arial"/>
                <a:cs typeface="Arial"/>
              </a:rPr>
              <a:t>ted Co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dirty="0">
                <a:latin typeface="Arial"/>
                <a:cs typeface="Arial"/>
              </a:rPr>
              <a:t>c</a:t>
            </a:r>
            <a:r>
              <a:rPr sz="1800" b="1" spc="-10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ete</a:t>
            </a:r>
            <a:endParaRPr sz="1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1800" b="1" dirty="0">
                <a:latin typeface="Arial"/>
                <a:cs typeface="Arial"/>
              </a:rPr>
              <a:t>Rip-R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8308" rIns="0" bIns="0" rtlCol="0">
            <a:spAutoFit/>
          </a:bodyPr>
          <a:lstStyle/>
          <a:p>
            <a:pPr marL="1486535">
              <a:lnSpc>
                <a:spcPct val="100000"/>
              </a:lnSpc>
            </a:pPr>
            <a:r>
              <a:rPr dirty="0"/>
              <a:t>Fl</a:t>
            </a:r>
            <a:r>
              <a:rPr spc="-15" dirty="0"/>
              <a:t>o</a:t>
            </a:r>
            <a:r>
              <a:rPr dirty="0"/>
              <a:t>rida</a:t>
            </a:r>
            <a:r>
              <a:rPr spc="-145" dirty="0"/>
              <a:t>’</a:t>
            </a:r>
            <a:r>
              <a:rPr dirty="0"/>
              <a:t>s</a:t>
            </a:r>
            <a:r>
              <a:rPr spc="-125" dirty="0"/>
              <a:t> </a:t>
            </a:r>
            <a:r>
              <a:rPr dirty="0"/>
              <a:t>Aging</a:t>
            </a:r>
            <a:r>
              <a:rPr spc="-15" dirty="0"/>
              <a:t> </a:t>
            </a:r>
            <a:r>
              <a:rPr dirty="0"/>
              <a:t>Infrast</a:t>
            </a:r>
            <a:r>
              <a:rPr spc="10" dirty="0"/>
              <a:t>r</a:t>
            </a:r>
            <a:r>
              <a:rPr dirty="0"/>
              <a:t>ucture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5/</a:t>
            </a:r>
            <a:r>
              <a:rPr spc="5" dirty="0"/>
              <a:t>2</a:t>
            </a:r>
            <a:r>
              <a:rPr dirty="0"/>
              <a:t>0/</a:t>
            </a:r>
            <a:r>
              <a:rPr spc="5" dirty="0"/>
              <a:t>2</a:t>
            </a:r>
            <a:r>
              <a:rPr spc="-10" dirty="0"/>
              <a:t>01</a:t>
            </a:r>
            <a:r>
              <a:rPr dirty="0"/>
              <a:t>4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193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92066"/>
            <a:ext cx="6273800" cy="2941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latin typeface="Arial"/>
                <a:cs typeface="Arial"/>
              </a:rPr>
              <a:t>C&amp;SF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F</a:t>
            </a:r>
            <a:r>
              <a:rPr sz="2800" spc="-10" dirty="0">
                <a:latin typeface="Arial"/>
                <a:cs typeface="Arial"/>
              </a:rPr>
              <a:t>acil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tie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stly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5</a:t>
            </a:r>
            <a:r>
              <a:rPr sz="2800" spc="-20" dirty="0">
                <a:latin typeface="Arial"/>
                <a:cs typeface="Arial"/>
              </a:rPr>
              <a:t>0+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275" dirty="0">
                <a:latin typeface="Arial"/>
                <a:cs typeface="Arial"/>
              </a:rPr>
              <a:t>Y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15" dirty="0">
                <a:latin typeface="Arial"/>
                <a:cs typeface="Arial"/>
              </a:rPr>
              <a:t>rs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Old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5" dirty="0">
                <a:latin typeface="Arial"/>
                <a:cs typeface="Arial"/>
              </a:rPr>
              <a:t>M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e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20" dirty="0">
                <a:latin typeface="Arial"/>
                <a:cs typeface="Arial"/>
              </a:rPr>
              <a:t>n</a:t>
            </a:r>
            <a:r>
              <a:rPr sz="2800" spc="-5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Co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ts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Incre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latin typeface="Arial"/>
                <a:cs typeface="Arial"/>
              </a:rPr>
              <a:t>Risk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F</a:t>
            </a:r>
            <a:r>
              <a:rPr sz="2800" spc="-2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u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15" dirty="0">
                <a:latin typeface="Arial"/>
                <a:cs typeface="Arial"/>
              </a:rPr>
              <a:t>es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Is</a:t>
            </a:r>
            <a:r>
              <a:rPr sz="2800" spc="-10" dirty="0">
                <a:latin typeface="Arial"/>
                <a:cs typeface="Arial"/>
              </a:rPr>
              <a:t> I</a:t>
            </a:r>
            <a:r>
              <a:rPr sz="2800" spc="-15" dirty="0">
                <a:latin typeface="Arial"/>
                <a:cs typeface="Arial"/>
              </a:rPr>
              <a:t>nc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10" dirty="0">
                <a:latin typeface="Arial"/>
                <a:cs typeface="Arial"/>
              </a:rPr>
              <a:t>a</a:t>
            </a:r>
            <a:r>
              <a:rPr sz="2800" spc="-15" dirty="0">
                <a:latin typeface="Arial"/>
                <a:cs typeface="Arial"/>
              </a:rPr>
              <a:t>s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-20" dirty="0">
                <a:latin typeface="Arial"/>
                <a:cs typeface="Arial"/>
              </a:rPr>
              <a:t>ng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30" dirty="0">
                <a:latin typeface="Arial"/>
                <a:cs typeface="Arial"/>
              </a:rPr>
              <a:t>W</a:t>
            </a:r>
            <a:r>
              <a:rPr sz="2800" spc="-15" dirty="0">
                <a:latin typeface="Arial"/>
                <a:cs typeface="Arial"/>
              </a:rPr>
              <a:t>hat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is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Plan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</a:t>
            </a:r>
            <a:r>
              <a:rPr sz="2800" spc="-15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Re</a:t>
            </a:r>
            <a:r>
              <a:rPr sz="2800" spc="-15" dirty="0">
                <a:latin typeface="Arial"/>
                <a:cs typeface="Arial"/>
              </a:rPr>
              <a:t>p</a:t>
            </a:r>
            <a:r>
              <a:rPr sz="2800" spc="-10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c</a:t>
            </a:r>
            <a:r>
              <a:rPr sz="2800" spc="-20" dirty="0">
                <a:latin typeface="Arial"/>
                <a:cs typeface="Arial"/>
              </a:rPr>
              <a:t>eme</a:t>
            </a:r>
            <a:r>
              <a:rPr sz="2800" spc="-10" dirty="0">
                <a:latin typeface="Arial"/>
                <a:cs typeface="Arial"/>
              </a:rPr>
              <a:t>n</a:t>
            </a:r>
            <a:r>
              <a:rPr sz="2800" spc="-15" dirty="0">
                <a:latin typeface="Arial"/>
                <a:cs typeface="Arial"/>
              </a:rPr>
              <a:t>t?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30" dirty="0">
                <a:latin typeface="Arial"/>
                <a:cs typeface="Arial"/>
              </a:rPr>
              <a:t>W</a:t>
            </a:r>
            <a:r>
              <a:rPr sz="2800" spc="-15" dirty="0">
                <a:latin typeface="Arial"/>
                <a:cs typeface="Arial"/>
              </a:rPr>
              <a:t>hat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will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Co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t?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25" dirty="0">
                <a:latin typeface="Arial"/>
                <a:cs typeface="Arial"/>
              </a:rPr>
              <a:t>Wh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spc="-15" dirty="0">
                <a:latin typeface="Arial"/>
                <a:cs typeface="Arial"/>
              </a:rPr>
              <a:t>re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Will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h</a:t>
            </a:r>
            <a:r>
              <a:rPr sz="2800" spc="-2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Fun</a:t>
            </a:r>
            <a:r>
              <a:rPr sz="2800" spc="-15" dirty="0">
                <a:latin typeface="Arial"/>
                <a:cs typeface="Arial"/>
              </a:rPr>
              <a:t>d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5" dirty="0">
                <a:latin typeface="Arial"/>
                <a:cs typeface="Arial"/>
              </a:rPr>
              <a:t>n</a:t>
            </a:r>
            <a:r>
              <a:rPr sz="2800" spc="-20" dirty="0">
                <a:latin typeface="Arial"/>
                <a:cs typeface="Arial"/>
              </a:rPr>
              <a:t>g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Come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From?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4483" y="19811"/>
            <a:ext cx="7534656" cy="1341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87602" y="299528"/>
            <a:ext cx="676783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132455" algn="l"/>
              </a:tabLst>
            </a:pPr>
            <a:r>
              <a:rPr sz="4800" b="1" dirty="0">
                <a:solidFill>
                  <a:srgbClr val="FFFF00"/>
                </a:solidFill>
                <a:latin typeface="Arial"/>
                <a:cs typeface="Arial"/>
              </a:rPr>
              <a:t>Fai</a:t>
            </a:r>
            <a:r>
              <a:rPr sz="4800" b="1" spc="-15" dirty="0">
                <a:solidFill>
                  <a:srgbClr val="FFFF00"/>
                </a:solidFill>
                <a:latin typeface="Arial"/>
                <a:cs typeface="Arial"/>
              </a:rPr>
              <a:t>l</a:t>
            </a:r>
            <a:r>
              <a:rPr sz="4800" b="1" dirty="0">
                <a:solidFill>
                  <a:srgbClr val="FFFF00"/>
                </a:solidFill>
                <a:latin typeface="Arial"/>
                <a:cs typeface="Arial"/>
              </a:rPr>
              <a:t>ure</a:t>
            </a:r>
            <a:r>
              <a:rPr sz="4800" b="1" spc="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4800" b="1" dirty="0">
                <a:solidFill>
                  <a:srgbClr val="FFFF00"/>
                </a:solidFill>
                <a:latin typeface="Arial"/>
                <a:cs typeface="Arial"/>
              </a:rPr>
              <a:t>By	Overtop</a:t>
            </a:r>
            <a:r>
              <a:rPr sz="4800" b="1" spc="-15" dirty="0">
                <a:solidFill>
                  <a:srgbClr val="FFFF00"/>
                </a:solidFill>
                <a:latin typeface="Arial"/>
                <a:cs typeface="Arial"/>
              </a:rPr>
              <a:t>p</a:t>
            </a:r>
            <a:r>
              <a:rPr sz="4800" b="1" dirty="0">
                <a:solidFill>
                  <a:srgbClr val="FFFF00"/>
                </a:solidFill>
                <a:latin typeface="Arial"/>
                <a:cs typeface="Arial"/>
              </a:rPr>
              <a:t>ing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257299"/>
            <a:ext cx="9144000" cy="56006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18CE8C1BF8CA4AB3D98FAE4C4479B8" ma:contentTypeVersion="1" ma:contentTypeDescription="Create a new document." ma:contentTypeScope="" ma:versionID="ad8958d0536cc6d0d487aff3f6f04739">
  <xsd:schema xmlns:xsd="http://www.w3.org/2001/XMLSchema" xmlns:xs="http://www.w3.org/2001/XMLSchema" xmlns:p="http://schemas.microsoft.com/office/2006/metadata/properties" xmlns:ns3="9ae73c25-c473-4bf4-813b-136130fc078e" targetNamespace="http://schemas.microsoft.com/office/2006/metadata/properties" ma:root="true" ma:fieldsID="dd5cda04e052c23ea7e5c4b9ee2e3fbe" ns3:_="">
    <xsd:import namespace="9ae73c25-c473-4bf4-813b-136130fc078e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e73c25-c473-4bf4-813b-136130fc078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7A54FE-6DE7-4A16-9148-9855C58BDA28}"/>
</file>

<file path=customXml/itemProps2.xml><?xml version="1.0" encoding="utf-8"?>
<ds:datastoreItem xmlns:ds="http://schemas.openxmlformats.org/officeDocument/2006/customXml" ds:itemID="{4F0AF6FE-6E53-4EC9-B11C-BF09AC625919}"/>
</file>

<file path=customXml/itemProps3.xml><?xml version="1.0" encoding="utf-8"?>
<ds:datastoreItem xmlns:ds="http://schemas.openxmlformats.org/officeDocument/2006/customXml" ds:itemID="{19DB5834-CA29-44CF-B7C8-59E8AD49A36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1896</Words>
  <Application>Microsoft Office PowerPoint</Application>
  <PresentationFormat>On-screen Show (4:3)</PresentationFormat>
  <Paragraphs>408</Paragraphs>
  <Slides>88</Slides>
  <Notes>87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3" baseType="lpstr">
      <vt:lpstr>Arial</vt:lpstr>
      <vt:lpstr>Calibri</vt:lpstr>
      <vt:lpstr>Courier New</vt:lpstr>
      <vt:lpstr>Times New Roman</vt:lpstr>
      <vt:lpstr>Office Theme</vt:lpstr>
      <vt:lpstr>PowerPoint Presentation</vt:lpstr>
      <vt:lpstr>Inventory of Dams</vt:lpstr>
      <vt:lpstr>Inventory of Dams Continued</vt:lpstr>
      <vt:lpstr>Causes of Dam Failures</vt:lpstr>
      <vt:lpstr>Dams in Florida—Geologic Considerations</vt:lpstr>
      <vt:lpstr>How and Why Dams Fail</vt:lpstr>
      <vt:lpstr>Causes of Dam Incidents</vt:lpstr>
      <vt:lpstr>PowerPoint Presentation</vt:lpstr>
      <vt:lpstr>PowerPoint Presentation</vt:lpstr>
      <vt:lpstr>Taum Sauk, 2005</vt:lpstr>
      <vt:lpstr>Taum Sauk Dam Failure, Reynolds County, Missouri December 14, 2005</vt:lpstr>
      <vt:lpstr>Taum Sauk, 2005</vt:lpstr>
      <vt:lpstr>Source: Paul Rizzo &amp; Associates Report</vt:lpstr>
      <vt:lpstr>PowerPoint Presentation</vt:lpstr>
      <vt:lpstr>PowerPoint Presentation</vt:lpstr>
      <vt:lpstr>PowerPoint Presentation</vt:lpstr>
      <vt:lpstr>Failure By Uncontrolled Seepage</vt:lpstr>
      <vt:lpstr>PowerPoint Presentation</vt:lpstr>
      <vt:lpstr>Teton Dam June 5, 1976</vt:lpstr>
      <vt:lpstr>PowerPoint Presentation</vt:lpstr>
      <vt:lpstr>PowerPoint Presentation</vt:lpstr>
      <vt:lpstr>PowerPoint Presentation</vt:lpstr>
      <vt:lpstr>11:20 a.m. Large Vortex Observed In Reservoir</vt:lpstr>
      <vt:lpstr>PowerPoint Presentation</vt:lpstr>
      <vt:lpstr>PowerPoint Presentation</vt:lpstr>
      <vt:lpstr>Dam Crest Breaching, 11:55 a.m.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Early Afternoon</vt:lpstr>
      <vt:lpstr>Early Afternoon</vt:lpstr>
      <vt:lpstr>Late Afternoon</vt:lpstr>
      <vt:lpstr>PowerPoint Presentation</vt:lpstr>
      <vt:lpstr>Topics to Discuss</vt:lpstr>
      <vt:lpstr>Lake Okeechobee</vt:lpstr>
      <vt:lpstr>Lake Okeechobee</vt:lpstr>
      <vt:lpstr>Pahokee – Before the Dike</vt:lpstr>
      <vt:lpstr>Lake Okeechobee Muck Dike</vt:lpstr>
      <vt:lpstr>Prelude to Disaster</vt:lpstr>
      <vt:lpstr>1928 Events</vt:lpstr>
      <vt:lpstr>1928 Dike Failure</vt:lpstr>
      <vt:lpstr>1928 Hurricane References</vt:lpstr>
      <vt:lpstr>Herbert Hoover Dike</vt:lpstr>
      <vt:lpstr>Herbert Hoover Dike</vt:lpstr>
      <vt:lpstr>Herbert Hoover Dike</vt:lpstr>
      <vt:lpstr>PowerPoint Presentation</vt:lpstr>
      <vt:lpstr>PowerPoint Presentation</vt:lpstr>
      <vt:lpstr>PowerPoint Presentation</vt:lpstr>
      <vt:lpstr>Completed Dam</vt:lpstr>
      <vt:lpstr>Typical Existing Cross-Section</vt:lpstr>
      <vt:lpstr>PowerPoint Presentation</vt:lpstr>
      <vt:lpstr>Herbert Hoover Dike</vt:lpstr>
      <vt:lpstr>Problems Noted by USACE</vt:lpstr>
      <vt:lpstr>Seepage Problems</vt:lpstr>
      <vt:lpstr>Sandbags Around Soil Pipes</vt:lpstr>
      <vt:lpstr>PowerPoint Presentation</vt:lpstr>
      <vt:lpstr>Seepage Problems</vt:lpstr>
      <vt:lpstr>1995 and 1998 High Stages</vt:lpstr>
      <vt:lpstr>1998 Review Panel</vt:lpstr>
      <vt:lpstr>PowerPoint Presentation</vt:lpstr>
      <vt:lpstr>PowerPoint Presentation</vt:lpstr>
      <vt:lpstr>Rehabilitation Plan (1999)</vt:lpstr>
      <vt:lpstr>View of Wave Scarps</vt:lpstr>
      <vt:lpstr>New Orleans August 30, 2005</vt:lpstr>
      <vt:lpstr>PowerPoint Presentation</vt:lpstr>
      <vt:lpstr>Levee Wall Types</vt:lpstr>
      <vt:lpstr>I-Wall Schematic</vt:lpstr>
      <vt:lpstr>Distressed I-wall</vt:lpstr>
      <vt:lpstr>Overturned I-wall</vt:lpstr>
      <vt:lpstr>PowerPoint Presentation</vt:lpstr>
      <vt:lpstr>Earth Levee</vt:lpstr>
      <vt:lpstr>PowerPoint Presentation</vt:lpstr>
      <vt:lpstr>PowerPoint Presentation</vt:lpstr>
      <vt:lpstr>Levee Failure Analysis</vt:lpstr>
      <vt:lpstr>PowerPoint Presentation</vt:lpstr>
      <vt:lpstr>Independent Review Panel</vt:lpstr>
      <vt:lpstr>Review Panel Scope of Work</vt:lpstr>
      <vt:lpstr>PowerPoint Presentation</vt:lpstr>
      <vt:lpstr>Wright’s Lake Dam, Clay Cnty</vt:lpstr>
      <vt:lpstr>Pensacola Dam Failure</vt:lpstr>
      <vt:lpstr>Pensacola</vt:lpstr>
      <vt:lpstr>Blue Springs Ave.</vt:lpstr>
      <vt:lpstr>Blue Springs Ave. at 2 am</vt:lpstr>
      <vt:lpstr>CERP Reservoirs</vt:lpstr>
      <vt:lpstr>PowerPoint Presentation</vt:lpstr>
      <vt:lpstr>Florida’s Aging Infrastructure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Sengupta, Art</dc:creator>
  <cp:lastModifiedBy>Sengupta, Art</cp:lastModifiedBy>
  <cp:revision>4</cp:revision>
  <dcterms:created xsi:type="dcterms:W3CDTF">2014-05-30T08:17:15Z</dcterms:created>
  <dcterms:modified xsi:type="dcterms:W3CDTF">2014-05-30T12:45:09Z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2014-05-20T00:00:00Z</vt:filetime>
  </property>
  <property fmtid="{D5CDD505-2E9C-101B-9397-08002B2CF9AE}" pid="3" name="LastSaved">
    <vt:filetime>2014-05-30T00:00:00Z</vt:filetime>
  </property>
  <property fmtid="{D5CDD505-2E9C-101B-9397-08002B2CF9AE}" pid="4" name="ContentTypeId">
    <vt:lpwstr>0x0101003018CE8C1BF8CA4AB3D98FAE4C4479B8</vt:lpwstr>
  </property>
  <property fmtid="{D5CDD505-2E9C-101B-9397-08002B2CF9AE}" pid="5" name="IsMyDocuments">
    <vt:bool>true</vt:bool>
  </property>
</Properties>
</file>